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27" r:id="rId4"/>
    <p:sldMasterId id="2147483664" r:id="rId5"/>
    <p:sldMasterId id="2147483671" r:id="rId6"/>
    <p:sldMasterId id="2147483770" r:id="rId7"/>
    <p:sldMasterId id="2147483772" r:id="rId8"/>
  </p:sldMasterIdLst>
  <p:notesMasterIdLst>
    <p:notesMasterId r:id="rId53"/>
  </p:notesMasterIdLst>
  <p:handoutMasterIdLst>
    <p:handoutMasterId r:id="rId54"/>
  </p:handoutMasterIdLst>
  <p:sldIdLst>
    <p:sldId id="277" r:id="rId9"/>
    <p:sldId id="628" r:id="rId10"/>
    <p:sldId id="444" r:id="rId11"/>
    <p:sldId id="394" r:id="rId12"/>
    <p:sldId id="620" r:id="rId13"/>
    <p:sldId id="621" r:id="rId14"/>
    <p:sldId id="622" r:id="rId15"/>
    <p:sldId id="623" r:id="rId16"/>
    <p:sldId id="624" r:id="rId17"/>
    <p:sldId id="456" r:id="rId18"/>
    <p:sldId id="625" r:id="rId19"/>
    <p:sldId id="464" r:id="rId20"/>
    <p:sldId id="626" r:id="rId21"/>
    <p:sldId id="459" r:id="rId22"/>
    <p:sldId id="461" r:id="rId23"/>
    <p:sldId id="465" r:id="rId24"/>
    <p:sldId id="466" r:id="rId25"/>
    <p:sldId id="467" r:id="rId26"/>
    <p:sldId id="460" r:id="rId27"/>
    <p:sldId id="627" r:id="rId28"/>
    <p:sldId id="462" r:id="rId29"/>
    <p:sldId id="463" r:id="rId30"/>
    <p:sldId id="613" r:id="rId31"/>
    <p:sldId id="614" r:id="rId32"/>
    <p:sldId id="616" r:id="rId33"/>
    <p:sldId id="615" r:id="rId34"/>
    <p:sldId id="617" r:id="rId35"/>
    <p:sldId id="435" r:id="rId36"/>
    <p:sldId id="491" r:id="rId37"/>
    <p:sldId id="492" r:id="rId38"/>
    <p:sldId id="608" r:id="rId39"/>
    <p:sldId id="609" r:id="rId40"/>
    <p:sldId id="597" r:id="rId41"/>
    <p:sldId id="598" r:id="rId42"/>
    <p:sldId id="606" r:id="rId43"/>
    <p:sldId id="607" r:id="rId44"/>
    <p:sldId id="612" r:id="rId45"/>
    <p:sldId id="599" r:id="rId46"/>
    <p:sldId id="452" r:id="rId47"/>
    <p:sldId id="453" r:id="rId48"/>
    <p:sldId id="454" r:id="rId49"/>
    <p:sldId id="455" r:id="rId50"/>
    <p:sldId id="366" r:id="rId51"/>
    <p:sldId id="457" r:id="rId52"/>
  </p:sldIdLst>
  <p:sldSz cx="12192000" cy="6858000"/>
  <p:notesSz cx="6858000" cy="9144000"/>
  <p:embeddedFontLst>
    <p:embeddedFont>
      <p:font typeface="Calibri" panose="020F0502020204030204" pitchFamily="34" charset="0"/>
      <p:regular r:id="rId55"/>
      <p:bold r:id="rId56"/>
      <p:italic r:id="rId57"/>
      <p:boldItalic r:id="rId58"/>
    </p:embeddedFont>
    <p:embeddedFont>
      <p:font typeface="Source Sans Pro" panose="020B0503030403020204" pitchFamily="34" charset="0"/>
      <p:regular r:id="rId59"/>
      <p:bold r:id="rId60"/>
      <p:italic r:id="rId61"/>
      <p:boldItalic r:id="rId62"/>
    </p:embeddedFont>
    <p:embeddedFont>
      <p:font typeface="Source Sans Pro SemiBold" panose="020B0603030403020204"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86"/>
    <a:srgbClr val="000000"/>
    <a:srgbClr val="5E5E5E"/>
    <a:srgbClr val="FF6900"/>
    <a:srgbClr val="3A913F"/>
    <a:srgbClr val="5F2067"/>
    <a:srgbClr val="F1F2F2"/>
    <a:srgbClr val="082E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Master" Target="slideMasters/slideMaster2.xml"/><Relationship Id="rId61" Type="http://schemas.openxmlformats.org/officeDocument/2006/relationships/font" Target="fonts/font7.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3.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685E3C-2A88-4908-8D3E-17F2BA9824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EE2006E-7224-4273-AE2B-6604CDCED3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0F910B-23FC-4C49-B362-D3AB0FCDB74E}" type="datetimeFigureOut">
              <a:rPr lang="en-US" smtClean="0"/>
              <a:t>12/28/2023</a:t>
            </a:fld>
            <a:endParaRPr lang="en-US"/>
          </a:p>
        </p:txBody>
      </p:sp>
      <p:sp>
        <p:nvSpPr>
          <p:cNvPr id="4" name="Footer Placeholder 3">
            <a:extLst>
              <a:ext uri="{FF2B5EF4-FFF2-40B4-BE49-F238E27FC236}">
                <a16:creationId xmlns:a16="http://schemas.microsoft.com/office/drawing/2014/main" id="{7E2619E9-C5D7-4D75-994A-59457061F8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9AD671-9626-4103-9247-F71100FA55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4F776F-22B9-4113-851B-9B60ADFCD3E0}" type="slidenum">
              <a:rPr lang="en-US" smtClean="0"/>
              <a:t>‹#›</a:t>
            </a:fld>
            <a:endParaRPr lang="en-US"/>
          </a:p>
        </p:txBody>
      </p:sp>
    </p:spTree>
    <p:extLst>
      <p:ext uri="{BB962C8B-B14F-4D97-AF65-F5344CB8AC3E}">
        <p14:creationId xmlns:p14="http://schemas.microsoft.com/office/powerpoint/2010/main" val="303541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FB17E-B574-3E4F-A047-D08C2F0D36CF}" type="datetimeFigureOut">
              <a:rPr lang="en-US" smtClean="0"/>
              <a:t>12/28/2023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0A134-73A1-8A47-B5FB-CF2A3B4DD120}" type="slidenum">
              <a:rPr lang="en-US" smtClean="0"/>
              <a:t>‹#›</a:t>
            </a:fld>
            <a:endParaRPr lang="en-US"/>
          </a:p>
        </p:txBody>
      </p:sp>
    </p:spTree>
    <p:extLst>
      <p:ext uri="{BB962C8B-B14F-4D97-AF65-F5344CB8AC3E}">
        <p14:creationId xmlns:p14="http://schemas.microsoft.com/office/powerpoint/2010/main" val="1667331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mailto:support@q-centrix.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joining us today for our product improvement webinar specific to Core Measures.  I am your host, ….</a:t>
            </a:r>
          </a:p>
          <a:p>
            <a:endParaRPr lang="en-US">
              <a:cs typeface="Calibri"/>
            </a:endParaRPr>
          </a:p>
        </p:txBody>
      </p:sp>
      <p:sp>
        <p:nvSpPr>
          <p:cNvPr id="4" name="Slide Number Placeholder 3"/>
          <p:cNvSpPr>
            <a:spLocks noGrp="1"/>
          </p:cNvSpPr>
          <p:nvPr>
            <p:ph type="sldNum" sz="quarter" idx="5"/>
          </p:nvPr>
        </p:nvSpPr>
        <p:spPr/>
        <p:txBody>
          <a:bodyPr/>
          <a:lstStyle/>
          <a:p>
            <a:fld id="{1380A134-73A1-8A47-B5FB-CF2A3B4DD120}" type="slidenum">
              <a:rPr lang="en-US" smtClean="0"/>
              <a:t>1</a:t>
            </a:fld>
            <a:endParaRPr lang="en-US"/>
          </a:p>
        </p:txBody>
      </p:sp>
    </p:spTree>
    <p:extLst>
      <p:ext uri="{BB962C8B-B14F-4D97-AF65-F5344CB8AC3E}">
        <p14:creationId xmlns:p14="http://schemas.microsoft.com/office/powerpoint/2010/main" val="663223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a:solidFill>
                  <a:srgbClr val="000000"/>
                </a:solidFill>
              </a:rPr>
              <a:t>Do not use documentation that refers to a previous diagnosis</a:t>
            </a:r>
            <a:r>
              <a:rPr lang="en-US">
                <a:solidFill>
                  <a:srgbClr val="000000"/>
                </a:solidFill>
              </a:rPr>
              <a:t> of COVID-19 or coronavirus</a:t>
            </a:r>
            <a:endParaRPr lang="en-US" sz="1200">
              <a:solidFill>
                <a:srgbClr val="000000"/>
              </a:solidFill>
            </a:endParaRPr>
          </a:p>
          <a:p>
            <a:pPr marL="285750" indent="-285750">
              <a:buFont typeface="Arial"/>
              <a:buChar char="•"/>
            </a:pPr>
            <a:r>
              <a:rPr lang="en-US" sz="1200">
                <a:solidFill>
                  <a:srgbClr val="000000"/>
                </a:solidFill>
              </a:rPr>
              <a:t>Do not use documentation of COVID-19 suspected or present if </a:t>
            </a:r>
            <a:r>
              <a:rPr lang="en-US">
                <a:solidFill>
                  <a:srgbClr val="000000"/>
                </a:solidFill>
              </a:rPr>
              <a:t>there is documentation that coronavirus or COVID-19 is not suspected or present within</a:t>
            </a:r>
            <a:r>
              <a:rPr lang="en-US" sz="1200">
                <a:solidFill>
                  <a:srgbClr val="000000"/>
                </a:solidFill>
              </a:rPr>
              <a:t> 6 hours following initial documentation </a:t>
            </a:r>
            <a:r>
              <a:rPr lang="en-US">
                <a:solidFill>
                  <a:srgbClr val="000000"/>
                </a:solidFill>
              </a:rPr>
              <a:t>that COVID-19 was present.</a:t>
            </a:r>
            <a:endParaRPr lang="en-US" sz="1200">
              <a:solidFill>
                <a:srgbClr val="000000"/>
              </a:solidFill>
              <a:cs typeface="Calibri"/>
            </a:endParaRPr>
          </a:p>
          <a:p>
            <a:endParaRPr lang="en-US"/>
          </a:p>
        </p:txBody>
      </p:sp>
      <p:sp>
        <p:nvSpPr>
          <p:cNvPr id="4" name="Slide Number Placeholder 3"/>
          <p:cNvSpPr>
            <a:spLocks noGrp="1"/>
          </p:cNvSpPr>
          <p:nvPr>
            <p:ph type="sldNum" sz="quarter" idx="5"/>
          </p:nvPr>
        </p:nvSpPr>
        <p:spPr/>
        <p:txBody>
          <a:bodyPr/>
          <a:lstStyle/>
          <a:p>
            <a:fld id="{1380A134-73A1-8A47-B5FB-CF2A3B4DD120}" type="slidenum">
              <a:rPr lang="en-US" smtClean="0"/>
              <a:t>10</a:t>
            </a:fld>
            <a:endParaRPr lang="en-US"/>
          </a:p>
        </p:txBody>
      </p:sp>
    </p:spTree>
    <p:extLst>
      <p:ext uri="{BB962C8B-B14F-4D97-AF65-F5344CB8AC3E}">
        <p14:creationId xmlns:p14="http://schemas.microsoft.com/office/powerpoint/2010/main" val="3826220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0A134-73A1-8A47-B5FB-CF2A3B4DD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668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For Comprehensive Stroke – the measure information was modified to increase capture of failed attempts at thrombectomy by adding Z codes to the inclusion and exclusion guidelines.</a:t>
            </a:r>
          </a:p>
          <a:p>
            <a:pPr>
              <a:defRPr/>
            </a:pPr>
            <a:endParaRPr lang="en-US"/>
          </a:p>
          <a:p>
            <a:pPr>
              <a:defRPr/>
            </a:pPr>
            <a:endParaRPr lang="en-US" sz="1200" b="0">
              <a:solidFill>
                <a:srgbClr val="000000"/>
              </a:solidFill>
            </a:endParaRPr>
          </a:p>
        </p:txBody>
      </p:sp>
      <p:sp>
        <p:nvSpPr>
          <p:cNvPr id="4" name="Slide Number Placeholder 3"/>
          <p:cNvSpPr>
            <a:spLocks noGrp="1"/>
          </p:cNvSpPr>
          <p:nvPr>
            <p:ph type="sldNum" sz="quarter" idx="5"/>
          </p:nvPr>
        </p:nvSpPr>
        <p:spPr/>
        <p:txBody>
          <a:bodyPr/>
          <a:lstStyle/>
          <a:p>
            <a:fld id="{1380A134-73A1-8A47-B5FB-CF2A3B4DD120}" type="slidenum">
              <a:rPr lang="en-US" smtClean="0"/>
              <a:t>12</a:t>
            </a:fld>
            <a:endParaRPr lang="en-US"/>
          </a:p>
        </p:txBody>
      </p:sp>
    </p:spTree>
    <p:extLst>
      <p:ext uri="{BB962C8B-B14F-4D97-AF65-F5344CB8AC3E}">
        <p14:creationId xmlns:p14="http://schemas.microsoft.com/office/powerpoint/2010/main" val="297249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0000"/>
                </a:solidFill>
              </a:rPr>
              <a:t>C Stroke 7 has been retired.</a:t>
            </a:r>
            <a:endParaRPr lang="en-US"/>
          </a:p>
          <a:p>
            <a:endParaRPr lang="en-US"/>
          </a:p>
        </p:txBody>
      </p:sp>
      <p:sp>
        <p:nvSpPr>
          <p:cNvPr id="4" name="Slide Number Placeholder 3"/>
          <p:cNvSpPr>
            <a:spLocks noGrp="1"/>
          </p:cNvSpPr>
          <p:nvPr>
            <p:ph type="sldNum" sz="quarter" idx="5"/>
          </p:nvPr>
        </p:nvSpPr>
        <p:spPr/>
        <p:txBody>
          <a:bodyPr/>
          <a:lstStyle/>
          <a:p>
            <a:fld id="{1380A134-73A1-8A47-B5FB-CF2A3B4DD120}" type="slidenum">
              <a:rPr lang="en-US" smtClean="0"/>
              <a:t>13</a:t>
            </a:fld>
            <a:endParaRPr lang="en-US"/>
          </a:p>
        </p:txBody>
      </p:sp>
    </p:spTree>
    <p:extLst>
      <p:ext uri="{BB962C8B-B14F-4D97-AF65-F5344CB8AC3E}">
        <p14:creationId xmlns:p14="http://schemas.microsoft.com/office/powerpoint/2010/main" val="2420908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0A134-73A1-8A47-B5FB-CF2A3B4DD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852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psych measures are being retired for both TJC &amp; CMS in 2024.  Please NOTE: CMS retired the measures for 2023 discharges.  </a:t>
            </a:r>
          </a:p>
          <a:p>
            <a:endParaRPr lang="en-US"/>
          </a:p>
          <a:p>
            <a:r>
              <a:rPr lang="en-US"/>
              <a:t>To address CMS retiring the measure before TJC for 2023 discharges, we are going to make the questions for not required.  </a:t>
            </a:r>
          </a:p>
          <a:p>
            <a:r>
              <a:rPr lang="en-US"/>
              <a:t>The measure categorization results will still be displayed in the patient care compliance screen as well as in reports.</a:t>
            </a:r>
          </a:p>
          <a:p>
            <a:endParaRPr lang="en-US"/>
          </a:p>
        </p:txBody>
      </p:sp>
      <p:sp>
        <p:nvSpPr>
          <p:cNvPr id="4" name="Slide Number Placeholder 3"/>
          <p:cNvSpPr>
            <a:spLocks noGrp="1"/>
          </p:cNvSpPr>
          <p:nvPr>
            <p:ph type="sldNum" sz="quarter" idx="5"/>
          </p:nvPr>
        </p:nvSpPr>
        <p:spPr/>
        <p:txBody>
          <a:bodyPr/>
          <a:lstStyle/>
          <a:p>
            <a:fld id="{1380A134-73A1-8A47-B5FB-CF2A3B4DD120}" type="slidenum">
              <a:rPr lang="en-US" smtClean="0"/>
              <a:t>15</a:t>
            </a:fld>
            <a:endParaRPr lang="en-US"/>
          </a:p>
        </p:txBody>
      </p:sp>
    </p:spTree>
    <p:extLst>
      <p:ext uri="{BB962C8B-B14F-4D97-AF65-F5344CB8AC3E}">
        <p14:creationId xmlns:p14="http://schemas.microsoft.com/office/powerpoint/2010/main" val="778779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0000"/>
                </a:solidFill>
              </a:rPr>
              <a:t>Metabolic screening is adding exclusion guidelines for a range of values or greater or less than values.</a:t>
            </a:r>
          </a:p>
          <a:p>
            <a:endParaRPr lang="en-US"/>
          </a:p>
        </p:txBody>
      </p:sp>
      <p:sp>
        <p:nvSpPr>
          <p:cNvPr id="4" name="Slide Number Placeholder 3"/>
          <p:cNvSpPr>
            <a:spLocks noGrp="1"/>
          </p:cNvSpPr>
          <p:nvPr>
            <p:ph type="sldNum" sz="quarter" idx="5"/>
          </p:nvPr>
        </p:nvSpPr>
        <p:spPr/>
        <p:txBody>
          <a:bodyPr/>
          <a:lstStyle/>
          <a:p>
            <a:fld id="{1380A134-73A1-8A47-B5FB-CF2A3B4DD120}" type="slidenum">
              <a:rPr lang="en-US" smtClean="0"/>
              <a:t>16</a:t>
            </a:fld>
            <a:endParaRPr lang="en-US"/>
          </a:p>
        </p:txBody>
      </p:sp>
    </p:spTree>
    <p:extLst>
      <p:ext uri="{BB962C8B-B14F-4D97-AF65-F5344CB8AC3E}">
        <p14:creationId xmlns:p14="http://schemas.microsoft.com/office/powerpoint/2010/main" val="3107786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0000"/>
                </a:solidFill>
              </a:rPr>
              <a:t>The discharge disposition for: Other Healthcare Facility (Value 5) is adding "Chemical Dependency / Alcohol Rehabilitation Facility.“ to the criteria.  </a:t>
            </a:r>
          </a:p>
          <a:p>
            <a:endParaRPr lang="en-US"/>
          </a:p>
        </p:txBody>
      </p:sp>
      <p:sp>
        <p:nvSpPr>
          <p:cNvPr id="4" name="Slide Number Placeholder 3"/>
          <p:cNvSpPr>
            <a:spLocks noGrp="1"/>
          </p:cNvSpPr>
          <p:nvPr>
            <p:ph type="sldNum" sz="quarter" idx="5"/>
          </p:nvPr>
        </p:nvSpPr>
        <p:spPr/>
        <p:txBody>
          <a:bodyPr/>
          <a:lstStyle/>
          <a:p>
            <a:fld id="{1380A134-73A1-8A47-B5FB-CF2A3B4DD120}" type="slidenum">
              <a:rPr lang="en-US" smtClean="0"/>
              <a:t>17</a:t>
            </a:fld>
            <a:endParaRPr lang="en-US"/>
          </a:p>
        </p:txBody>
      </p:sp>
    </p:spTree>
    <p:extLst>
      <p:ext uri="{BB962C8B-B14F-4D97-AF65-F5344CB8AC3E}">
        <p14:creationId xmlns:p14="http://schemas.microsoft.com/office/powerpoint/2010/main" val="3638274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0000"/>
                </a:solidFill>
              </a:rPr>
              <a:t>Updating the guidance from "multiple" admission to "one or more" admissions to only abstract once at the time of discharge.</a:t>
            </a:r>
          </a:p>
          <a:p>
            <a:endParaRPr lang="en-US"/>
          </a:p>
        </p:txBody>
      </p:sp>
      <p:sp>
        <p:nvSpPr>
          <p:cNvPr id="4" name="Slide Number Placeholder 3"/>
          <p:cNvSpPr>
            <a:spLocks noGrp="1"/>
          </p:cNvSpPr>
          <p:nvPr>
            <p:ph type="sldNum" sz="quarter" idx="5"/>
          </p:nvPr>
        </p:nvSpPr>
        <p:spPr/>
        <p:txBody>
          <a:bodyPr/>
          <a:lstStyle/>
          <a:p>
            <a:fld id="{1380A134-73A1-8A47-B5FB-CF2A3B4DD120}" type="slidenum">
              <a:rPr lang="en-US" smtClean="0"/>
              <a:t>18</a:t>
            </a:fld>
            <a:endParaRPr lang="en-US"/>
          </a:p>
        </p:txBody>
      </p:sp>
    </p:spTree>
    <p:extLst>
      <p:ext uri="{BB962C8B-B14F-4D97-AF65-F5344CB8AC3E}">
        <p14:creationId xmlns:p14="http://schemas.microsoft.com/office/powerpoint/2010/main" val="2017581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0A134-73A1-8A47-B5FB-CF2A3B4DD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291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AF744-387D-4F7E-E452-84372B006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3C24E-2F2A-A4E1-F8AB-3CAEF1F8E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2DDE0-6E7C-5A9E-E43C-402DB27CB8D9}"/>
              </a:ext>
            </a:extLst>
          </p:cNvPr>
          <p:cNvSpPr>
            <a:spLocks noGrp="1"/>
          </p:cNvSpPr>
          <p:nvPr>
            <p:ph type="body" idx="1"/>
          </p:nvPr>
        </p:nvSpPr>
        <p:spPr/>
        <p:txBody>
          <a:bodyPr/>
          <a:lstStyle/>
          <a:p>
            <a:r>
              <a:rPr lang="en-US"/>
              <a:t>Our agenda today will cover a brief overview of the Q-Apps Re-platform.  Then we will focus on the January 1, 2024 specification manual updates for the CMS and Joint Commission programs.  </a:t>
            </a:r>
          </a:p>
          <a:p>
            <a:r>
              <a:rPr lang="en-US"/>
              <a:t>Followed by the PPS Final rules and then wrap up with updates and deadlines.</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B4B9A9C8-4638-5F61-D3FA-632510E73ED5}"/>
              </a:ext>
            </a:extLst>
          </p:cNvPr>
          <p:cNvSpPr>
            <a:spLocks noGrp="1"/>
          </p:cNvSpPr>
          <p:nvPr>
            <p:ph type="sldNum" sz="quarter" idx="5"/>
          </p:nvPr>
        </p:nvSpPr>
        <p:spPr/>
        <p:txBody>
          <a:bodyPr/>
          <a:lstStyle/>
          <a:p>
            <a:fld id="{1380A134-73A1-8A47-B5FB-CF2A3B4DD120}" type="slidenum">
              <a:rPr lang="en-US" smtClean="0"/>
              <a:t>2</a:t>
            </a:fld>
            <a:endParaRPr lang="en-US"/>
          </a:p>
        </p:txBody>
      </p:sp>
    </p:spTree>
    <p:extLst>
      <p:ext uri="{BB962C8B-B14F-4D97-AF65-F5344CB8AC3E}">
        <p14:creationId xmlns:p14="http://schemas.microsoft.com/office/powerpoint/2010/main" val="2126070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0000"/>
                </a:solidFill>
              </a:rPr>
              <a:t>The Initial patient population has been updated to remove the less than or equal to 120-day Length of Stay inclusion criteria.</a:t>
            </a:r>
          </a:p>
          <a:p>
            <a:endParaRPr lang="en-US"/>
          </a:p>
        </p:txBody>
      </p:sp>
      <p:sp>
        <p:nvSpPr>
          <p:cNvPr id="4" name="Slide Number Placeholder 3"/>
          <p:cNvSpPr>
            <a:spLocks noGrp="1"/>
          </p:cNvSpPr>
          <p:nvPr>
            <p:ph type="sldNum" sz="quarter" idx="5"/>
          </p:nvPr>
        </p:nvSpPr>
        <p:spPr/>
        <p:txBody>
          <a:bodyPr/>
          <a:lstStyle/>
          <a:p>
            <a:fld id="{1380A134-73A1-8A47-B5FB-CF2A3B4DD120}" type="slidenum">
              <a:rPr lang="en-US" smtClean="0"/>
              <a:t>20</a:t>
            </a:fld>
            <a:endParaRPr lang="en-US"/>
          </a:p>
        </p:txBody>
      </p:sp>
    </p:spTree>
    <p:extLst>
      <p:ext uri="{BB962C8B-B14F-4D97-AF65-F5344CB8AC3E}">
        <p14:creationId xmlns:p14="http://schemas.microsoft.com/office/powerpoint/2010/main" val="3679615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PC-06 will be the only measure required by the Joint Commission for all large hospitals regardless of live birth volume, and there are several new </a:t>
            </a:r>
            <a:r>
              <a:rPr lang="en-US" err="1">
                <a:cs typeface="Calibri"/>
              </a:rPr>
              <a:t>eCQM</a:t>
            </a:r>
            <a:r>
              <a:rPr lang="en-US">
                <a:cs typeface="Calibri"/>
              </a:rPr>
              <a:t> requirements by CMS</a:t>
            </a:r>
          </a:p>
        </p:txBody>
      </p:sp>
      <p:sp>
        <p:nvSpPr>
          <p:cNvPr id="4" name="Slide Number Placeholder 3"/>
          <p:cNvSpPr>
            <a:spLocks noGrp="1"/>
          </p:cNvSpPr>
          <p:nvPr>
            <p:ph type="sldNum" sz="quarter" idx="5"/>
          </p:nvPr>
        </p:nvSpPr>
        <p:spPr/>
        <p:txBody>
          <a:bodyPr/>
          <a:lstStyle/>
          <a:p>
            <a:fld id="{1380A134-73A1-8A47-B5FB-CF2A3B4DD120}" type="slidenum">
              <a:rPr lang="en-US" smtClean="0"/>
              <a:t>21</a:t>
            </a:fld>
            <a:endParaRPr lang="en-US"/>
          </a:p>
        </p:txBody>
      </p:sp>
    </p:spTree>
    <p:extLst>
      <p:ext uri="{BB962C8B-B14F-4D97-AF65-F5344CB8AC3E}">
        <p14:creationId xmlns:p14="http://schemas.microsoft.com/office/powerpoint/2010/main" val="1111046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sz="1200" b="0">
                <a:solidFill>
                  <a:srgbClr val="000000"/>
                </a:solidFill>
              </a:rPr>
              <a:t>For PC-05 two data elements have been altered</a:t>
            </a:r>
          </a:p>
          <a:p>
            <a:pPr marL="285750" lvl="0" indent="-285750">
              <a:buFont typeface="Arial"/>
              <a:buChar char="•"/>
            </a:pPr>
            <a:r>
              <a:rPr lang="en-US" sz="1200" b="0">
                <a:solidFill>
                  <a:srgbClr val="000000"/>
                </a:solidFill>
              </a:rPr>
              <a:t>"Birth Weight“ has been added and </a:t>
            </a:r>
            <a:endParaRPr lang="en-US"/>
          </a:p>
          <a:p>
            <a:pPr marL="285750" lvl="0" indent="-285750">
              <a:buFont typeface="Arial"/>
              <a:buChar char="•"/>
            </a:pPr>
            <a:r>
              <a:rPr lang="en-US" sz="1200" b="0">
                <a:solidFill>
                  <a:srgbClr val="000000"/>
                </a:solidFill>
              </a:rPr>
              <a:t>"Exclusive Breast Milk Feeding" has been updated  "Exclusive Human Milk Feeding“.</a:t>
            </a:r>
            <a:endParaRPr lang="en-US"/>
          </a:p>
          <a:p>
            <a:endParaRPr lang="en-US"/>
          </a:p>
        </p:txBody>
      </p:sp>
      <p:sp>
        <p:nvSpPr>
          <p:cNvPr id="4" name="Slide Number Placeholder 3"/>
          <p:cNvSpPr>
            <a:spLocks noGrp="1"/>
          </p:cNvSpPr>
          <p:nvPr>
            <p:ph type="sldNum" sz="quarter" idx="5"/>
          </p:nvPr>
        </p:nvSpPr>
        <p:spPr/>
        <p:txBody>
          <a:bodyPr/>
          <a:lstStyle/>
          <a:p>
            <a:fld id="{1380A134-73A1-8A47-B5FB-CF2A3B4DD120}" type="slidenum">
              <a:rPr lang="en-US" smtClean="0"/>
              <a:t>22</a:t>
            </a:fld>
            <a:endParaRPr lang="en-US"/>
          </a:p>
        </p:txBody>
      </p:sp>
    </p:spTree>
    <p:extLst>
      <p:ext uri="{BB962C8B-B14F-4D97-AF65-F5344CB8AC3E}">
        <p14:creationId xmlns:p14="http://schemas.microsoft.com/office/powerpoint/2010/main" val="942838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move onto the Outpatient Prospective Payment System final rule.</a:t>
            </a:r>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523380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The Centers for Medicare and Medicaid Services (CMS) recently published the Calendar Year (CY) 2024 Outpatient Prospective Payment System (OPPS) Final Rule.  The following is a summary of the changes specific to the Outpatient Quality Reporting (OQR) Program.  To view the rule, you can go to cms.gov and search for CMS 1786-FC.  </a:t>
            </a:r>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41768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a:latin typeface="ArialMT"/>
              </a:rPr>
              <a:t>CMS is finalizing with modifications to adopt 3 new measures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a:t>Risk-Standardized Patient-Reported Outcomes Following Elective Primary Total Hip(THA)  and/or Total Knee Arthroplasty  (TKA) – the voluntary reporting period has been extended to 3 years prior.  The mandatory reporting period will now begin with the Calendar Year 2028 and the payment determination calendar year 2031.</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800"/>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a:t>OP-26 Hospital Outpatient /ASC Facility Volume Data on Selected Outpatient Surgical Procedures will not be finalizing the proposal to re-adopt this measure.  CMS will be reassessing the data being collected to ensure it is meaningful and relevant to providers, consumers, and other parties.  </a:t>
            </a:r>
            <a:br>
              <a:rPr lang="en-US" sz="1800"/>
            </a:br>
            <a:endParaRPr lang="en-US" sz="1800"/>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a:t>Excessive Radiation Dose or Inadequate Image Quality for Diagnostic Computed Tomography (CT) in Adults (</a:t>
            </a:r>
            <a:r>
              <a:rPr lang="en-US" sz="1800" err="1"/>
              <a:t>eCQM</a:t>
            </a:r>
            <a:r>
              <a:rPr lang="en-US" sz="1800"/>
              <a:t>)  measure has been finalized with the modification of the voluntary reporting period.  The voluntary reporting period has been extended to 2 year prior.  Therefore, the mandatory reporting period is now calendar year 2027 for the calendar year 2029 payment determination.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algn="l"/>
            <a:endParaRPr lang="en-US" sz="1800">
              <a:latin typeface="ArialMT"/>
            </a:endParaRPr>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070027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a:latin typeface="ArialMT"/>
              </a:rPr>
              <a:t>CMS is finalizing the modifications proposed for these three measures for the 2024 calendar year.  </a:t>
            </a:r>
            <a:br>
              <a:rPr lang="en-US" sz="1800">
                <a:latin typeface="ArialMT"/>
              </a:rPr>
            </a:br>
            <a:endParaRPr lang="en-US" sz="1800" kern="1200">
              <a:solidFill>
                <a:schemeClr val="tx1"/>
              </a:solidFill>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kern="1200">
                <a:solidFill>
                  <a:schemeClr val="tx1"/>
                </a:solidFill>
                <a:latin typeface="+mn-lt"/>
                <a:ea typeface="+mn-ea"/>
                <a:cs typeface="+mn-cs"/>
              </a:rPr>
              <a:t>The COVID-19 Vaccination Coverage Among Healthcare Personnel measure will align with the updated Centers for Disease Control and Prevention (CDC) National Healthcare Safety Network measure specifications.</a:t>
            </a:r>
            <a:br>
              <a:rPr lang="en-US" sz="1800" kern="1200">
                <a:solidFill>
                  <a:schemeClr val="tx1"/>
                </a:solidFill>
                <a:latin typeface="+mn-lt"/>
                <a:ea typeface="+mn-ea"/>
                <a:cs typeface="+mn-cs"/>
              </a:rPr>
            </a:br>
            <a:endParaRPr lang="en-US" sz="1800" kern="1200">
              <a:solidFill>
                <a:schemeClr val="tx1"/>
              </a:solidFill>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kern="1200">
                <a:solidFill>
                  <a:schemeClr val="tx1"/>
                </a:solidFill>
                <a:latin typeface="+mn-lt"/>
                <a:ea typeface="+mn-ea"/>
                <a:cs typeface="+mn-cs"/>
              </a:rPr>
              <a:t>The </a:t>
            </a:r>
            <a:r>
              <a:rPr lang="en-US" sz="1800"/>
              <a:t>OP-31 Cataracts: Improvement in Patient's Visual Function within 90 Days Following Cataract Surgery will require the use of one of three specific survey instruments.  </a:t>
            </a:r>
            <a:br>
              <a:rPr lang="en-US" sz="1800"/>
            </a:br>
            <a:endParaRPr lang="en-US" sz="1800"/>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800"/>
              <a:t>The OP-29  Appropriate Follow-Up Interval for Normal Colonoscopy in Average Risk Patients measure will align with updated clinical guidelines.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chemeClr val="tx1"/>
              </a:solidFill>
              <a:latin typeface="+mn-lt"/>
              <a:ea typeface="+mn-ea"/>
              <a:cs typeface="+mn-cs"/>
            </a:endParaRPr>
          </a:p>
          <a:p>
            <a:pPr algn="l"/>
            <a:endParaRPr lang="en-US" sz="1800">
              <a:latin typeface="ArialMT"/>
            </a:endParaRPr>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993507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a:latin typeface="ArialMT"/>
              </a:rPr>
              <a:t>CMS is not finalizing the proposal to remove the ED OP-22 / Left without being seen measure due to rates recently increasing.  </a:t>
            </a:r>
          </a:p>
          <a:p>
            <a:pPr algn="l"/>
            <a:endParaRPr lang="en-US" sz="1800">
              <a:latin typeface="ArialMT"/>
            </a:endParaRPr>
          </a:p>
          <a:p>
            <a:pPr algn="l"/>
            <a:r>
              <a:rPr lang="en-US" sz="1800">
                <a:latin typeface="ArialMT"/>
              </a:rPr>
              <a:t>For the Rural Emergency Hospital Quality Reporting Program, CMS is finalizing the adoption of these four initial measures.  For more information about the comments received in the use of </a:t>
            </a:r>
            <a:r>
              <a:rPr lang="en-US" sz="1800" err="1">
                <a:latin typeface="ArialMT"/>
              </a:rPr>
              <a:t>eCQMs</a:t>
            </a:r>
            <a:r>
              <a:rPr lang="en-US" sz="1800">
                <a:latin typeface="ArialMT"/>
              </a:rPr>
              <a:t>, care </a:t>
            </a:r>
            <a:r>
              <a:rPr lang="en-US" sz="1800" err="1">
                <a:latin typeface="ArialMT"/>
              </a:rPr>
              <a:t>cooridation</a:t>
            </a:r>
            <a:r>
              <a:rPr lang="en-US" sz="1800">
                <a:latin typeface="ArialMT"/>
              </a:rPr>
              <a:t> measures, and a tiered approach for quality measures and reporting requirements to incentivize REH reporting, please visit the CMS website.</a:t>
            </a:r>
          </a:p>
          <a:p>
            <a:pPr algn="l"/>
            <a:endParaRPr lang="en-US" sz="1800">
              <a:latin typeface="ArialMT"/>
            </a:endParaRPr>
          </a:p>
          <a:p>
            <a:pPr algn="l"/>
            <a:r>
              <a:rPr lang="en-US" sz="1800">
                <a:latin typeface="ArialMT"/>
              </a:rPr>
              <a:t>Lastly, the final rule contains a summary of comments received on the following topic areas as well:</a:t>
            </a:r>
          </a:p>
          <a:p>
            <a:pPr marL="285750" indent="-285750" algn="l">
              <a:buFont typeface="Arial" panose="020B0604020202020204" pitchFamily="34" charset="0"/>
              <a:buChar char="•"/>
            </a:pPr>
            <a:r>
              <a:rPr lang="en-US" sz="1800">
                <a:latin typeface="ArialMT"/>
              </a:rPr>
              <a:t>patient safety and sepsis, </a:t>
            </a:r>
          </a:p>
          <a:p>
            <a:pPr marL="285750" indent="-285750" algn="l">
              <a:buFont typeface="Arial" panose="020B0604020202020204" pitchFamily="34" charset="0"/>
              <a:buChar char="•"/>
            </a:pPr>
            <a:r>
              <a:rPr lang="en-US" sz="1800">
                <a:latin typeface="ArialMT"/>
              </a:rPr>
              <a:t>behavioral health (including mental health and suicide risk), and </a:t>
            </a:r>
          </a:p>
          <a:p>
            <a:pPr marL="285750" indent="-285750" algn="l">
              <a:buFont typeface="Arial" panose="020B0604020202020204" pitchFamily="34" charset="0"/>
              <a:buChar char="•"/>
            </a:pPr>
            <a:r>
              <a:rPr lang="en-US" sz="1800">
                <a:latin typeface="ArialMT"/>
              </a:rPr>
              <a:t>telehealth in the hospital outpatient setting</a:t>
            </a:r>
          </a:p>
          <a:p>
            <a:pPr algn="l"/>
            <a:endParaRPr lang="en-US" sz="1800">
              <a:latin typeface="ArialMT"/>
            </a:endParaRPr>
          </a:p>
          <a:p>
            <a:pPr algn="l"/>
            <a:r>
              <a:rPr lang="en-US" sz="1800">
                <a:latin typeface="ArialMT"/>
              </a:rPr>
              <a:t>If you would like to read more about those topics, please visit the CMS website at cms.gov and enter CMS 1786-FC.</a:t>
            </a:r>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1040346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move onto the Inpatient PPS proposed rule.</a:t>
            </a:r>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673916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The Centers for Medicare and Medicaid Services (CMS) published the Fiscal Year (FY) 2024 Inpatient Prospective Payment System (IPPS) Final Rule.  The following is a summary of the final changes to the Inpatient Quality Reporting (IQR) Program.  To view the rule, visit the CMS website and search for CMS-1785-F.</a:t>
            </a:r>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3672413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cs typeface="Calibri"/>
              </a:rPr>
              <a:t>Before covering the core measure updates, we wanted to remind everyone that Q-Centrix is providing a re-platform of our Regulatory Reporting Tool, also known as RRT. Once this re-platform is complete, all core measure technology will be centralized under our Q-Apps platform. </a:t>
            </a:r>
          </a:p>
          <a:p>
            <a:pPr marL="0" indent="0">
              <a:buFont typeface="Calibri"/>
              <a:buNone/>
            </a:pPr>
            <a:endParaRPr lang="en-US">
              <a:cs typeface="Calibri"/>
            </a:endParaRPr>
          </a:p>
          <a:p>
            <a:pPr marL="0" indent="0">
              <a:buFont typeface="Calibri"/>
              <a:buNone/>
            </a:pPr>
            <a:r>
              <a:rPr lang="en-US">
                <a:cs typeface="Calibri"/>
              </a:rPr>
              <a:t>We’ve made great progress and we are thrilled to announce that our first wave of partners has transitioned from RRT and is currently abstracting data into Q-Apps. The Q-Apps interface is much more modern and intuitive, and we are pleased to improve the partner experience in that regard. Q-Apps is also highly secure, with SOC2 + HITRUST compliance to safeguard all clinical data. Plus, any of our partners who use Q-Apps for cardiology and oncology, can now abstract all data in one centralized location to streamline their process.</a:t>
            </a:r>
          </a:p>
          <a:p>
            <a:pPr marL="0" indent="0">
              <a:buFont typeface="Calibri"/>
              <a:buNone/>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en-US">
                <a:cs typeface="Calibri"/>
              </a:rPr>
              <a:t>We are transitioning partners on a rolling implementation, and we will contact you about your facility’s specific timing. This is happening at quarterly intervals, so you will be given enough notice to complete your abstraction in RRT and then transition to Q-Apps for the new quarter. We expect the transition to be complete by Q2 of 2024 for all partners.</a:t>
            </a:r>
          </a:p>
          <a:p>
            <a:pPr marL="0" marR="0" lvl="0" indent="0" algn="l" defTabSz="914400" rtl="0" eaLnBrk="1" fontAlgn="auto" latinLnBrk="0" hangingPunct="1">
              <a:lnSpc>
                <a:spcPct val="100000"/>
              </a:lnSpc>
              <a:spcBef>
                <a:spcPts val="0"/>
              </a:spcBef>
              <a:spcAft>
                <a:spcPts val="0"/>
              </a:spcAft>
              <a:buClrTx/>
              <a:buSzTx/>
              <a:buFont typeface="Calibri"/>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en-US">
                <a:cs typeface="Calibri"/>
              </a:rPr>
              <a:t>If you have any questions or would like to learn more, you can always reach out to your Partner Success Advisor.</a:t>
            </a:r>
            <a:endParaRPr lang="en-US"/>
          </a:p>
        </p:txBody>
      </p:sp>
      <p:sp>
        <p:nvSpPr>
          <p:cNvPr id="4" name="Slide Number Placeholder 3"/>
          <p:cNvSpPr>
            <a:spLocks noGrp="1"/>
          </p:cNvSpPr>
          <p:nvPr>
            <p:ph type="sldNum" sz="quarter" idx="5"/>
          </p:nvPr>
        </p:nvSpPr>
        <p:spPr/>
        <p:txBody>
          <a:bodyPr/>
          <a:lstStyle/>
          <a:p>
            <a:fld id="{1380A134-73A1-8A47-B5FB-CF2A3B4DD120}" type="slidenum">
              <a:rPr lang="en-US" smtClean="0"/>
              <a:t>3</a:t>
            </a:fld>
            <a:endParaRPr lang="en-US"/>
          </a:p>
        </p:txBody>
      </p:sp>
    </p:spTree>
    <p:extLst>
      <p:ext uri="{BB962C8B-B14F-4D97-AF65-F5344CB8AC3E}">
        <p14:creationId xmlns:p14="http://schemas.microsoft.com/office/powerpoint/2010/main" val="3944107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a:latin typeface="ArialMT"/>
              </a:rPr>
              <a:t>CMS is adopting 3 </a:t>
            </a:r>
            <a:r>
              <a:rPr lang="en-US" sz="1800" err="1">
                <a:latin typeface="ArialMT"/>
              </a:rPr>
              <a:t>eCQMs</a:t>
            </a:r>
            <a:r>
              <a:rPr lang="en-US" sz="1800">
                <a:latin typeface="ArialMT"/>
              </a:rPr>
              <a:t> that would be available beginning with CY2025 for hospitals to self-select to meet their </a:t>
            </a:r>
            <a:r>
              <a:rPr lang="en-US" sz="1800" err="1">
                <a:latin typeface="ArialMT"/>
              </a:rPr>
              <a:t>eCQM</a:t>
            </a:r>
            <a:r>
              <a:rPr lang="en-US" sz="1800">
                <a:latin typeface="ArialMT"/>
              </a:rPr>
              <a:t> reporting requirements.  </a:t>
            </a:r>
          </a:p>
          <a:p>
            <a:pPr algn="l"/>
            <a:r>
              <a:rPr lang="en-US" sz="1800">
                <a:latin typeface="ArialMT"/>
              </a:rPr>
              <a:t>The </a:t>
            </a:r>
            <a:r>
              <a:rPr lang="en-US" sz="1800" err="1">
                <a:latin typeface="ArialMT"/>
              </a:rPr>
              <a:t>eCQMs</a:t>
            </a:r>
            <a:r>
              <a:rPr lang="en-US" sz="1800">
                <a:latin typeface="ArialMT"/>
              </a:rPr>
              <a:t> are:</a:t>
            </a:r>
          </a:p>
          <a:p>
            <a:pPr lvl="1">
              <a:spcAft>
                <a:spcPts val="791"/>
              </a:spcAft>
            </a:pPr>
            <a:r>
              <a:rPr lang="en-US" sz="1800"/>
              <a:t>Hospital Harm – Pressure Injury</a:t>
            </a:r>
          </a:p>
          <a:p>
            <a:pPr lvl="1">
              <a:spcAft>
                <a:spcPts val="791"/>
              </a:spcAft>
            </a:pPr>
            <a:r>
              <a:rPr lang="en-US" sz="1800"/>
              <a:t>Hospital Harm – Acute Kidney Injury</a:t>
            </a:r>
          </a:p>
          <a:p>
            <a:pPr lvl="1">
              <a:spcAft>
                <a:spcPts val="791"/>
              </a:spcAft>
            </a:pPr>
            <a:r>
              <a:rPr lang="en-US" sz="1800"/>
              <a:t>Excessive Radiation Dose or Inadequate Image Quality for Diagnostic CT in Adults</a:t>
            </a:r>
          </a:p>
          <a:p>
            <a:pPr algn="l"/>
            <a:endParaRPr lang="en-US" sz="1800">
              <a:latin typeface="ArialMT"/>
            </a:endParaRPr>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464554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rialMT"/>
              </a:rPr>
              <a:t>CMS is adopting modifications to the measures listed here.  </a:t>
            </a:r>
          </a:p>
          <a:p>
            <a:endParaRPr lang="en-US" sz="1800">
              <a:latin typeface="ArialMT"/>
            </a:endParaRPr>
          </a:p>
          <a:p>
            <a:pPr>
              <a:defRPr/>
            </a:pPr>
            <a:r>
              <a:rPr lang="en-US" sz="1800">
                <a:latin typeface="ArialMT"/>
              </a:rPr>
              <a:t>For the </a:t>
            </a:r>
            <a:r>
              <a:rPr lang="en-US" sz="1800"/>
              <a:t>Hybrid Hospital-Wide All-Cause Risk Standardized Mortality and the Hybrid Hospital-Wide All-Cause Readmission measure CMS will include Medicare Advantage admissions beginning with FY2027 payment determination.</a:t>
            </a:r>
            <a:endParaRPr lang="en-US" sz="1800">
              <a:cs typeface="Calibri"/>
            </a:endParaRPr>
          </a:p>
          <a:p>
            <a:pPr defTabSz="904159">
              <a:defRPr/>
            </a:pPr>
            <a:endParaRPr lang="en-US" sz="1800"/>
          </a:p>
          <a:p>
            <a:endParaRPr lang="en-US" sz="1800">
              <a:solidFill>
                <a:srgbClr val="4E5565"/>
              </a:solidFill>
              <a:latin typeface="Source Sans Pro" panose="020B0503030403020204" pitchFamily="34" charset="0"/>
            </a:endParaRPr>
          </a:p>
          <a:p>
            <a:r>
              <a:rPr lang="en-US" sz="1800">
                <a:solidFill>
                  <a:srgbClr val="4E5565"/>
                </a:solidFill>
                <a:latin typeface="Source Sans Pro"/>
                <a:ea typeface="Source Sans Pro"/>
              </a:rPr>
              <a:t>CMS is modifying the COVID-19 vaccination coverage among healthcare personnel to track the percentage of personnel at the IPF who are considered up to date with covid-19 vaccination guidance.  This change will go into effective beginning with the Fiscal Year 2025 payment determination which is the 2023Q4 data submission.  </a:t>
            </a:r>
          </a:p>
          <a:p>
            <a:endParaRPr lang="en-US" sz="1800">
              <a:solidFill>
                <a:srgbClr val="4E5565"/>
              </a:solidFill>
              <a:latin typeface="Source Sans Pro"/>
              <a:ea typeface="Source Sans Pro"/>
            </a:endParaRPr>
          </a:p>
          <a:p>
            <a:endParaRPr lang="en-US" sz="1800"/>
          </a:p>
          <a:p>
            <a:pPr defTabSz="904159">
              <a:defRPr/>
            </a:pPr>
            <a:endParaRPr lang="en-US" sz="1800"/>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610685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sz="1800">
                <a:latin typeface="ArialMT"/>
              </a:rPr>
              <a:t>CMS is removing the </a:t>
            </a:r>
            <a:r>
              <a:rPr lang="en-US" sz="1800"/>
              <a:t>Hospital-level Risk-standardized Complication Rate (RSCR) Following Elective Primary Total Hip Arthroplasty (THA) and/or Total Knee Arthroplasty (TKA)</a:t>
            </a:r>
          </a:p>
          <a:p>
            <a:pPr defTabSz="904159">
              <a:defRPr/>
            </a:pPr>
            <a:r>
              <a:rPr lang="en-US" sz="1800">
                <a:latin typeface="ArialMT"/>
              </a:rPr>
              <a:t> and  </a:t>
            </a:r>
            <a:r>
              <a:rPr lang="en-US" sz="1800"/>
              <a:t>Medicare Spending Per Beneficiary (MSPB) for the Hospital Inpatient Quality Reporting (IQR) program with the adoption to the Hospital Value-Based purchasing program with updated measure versions.</a:t>
            </a:r>
          </a:p>
          <a:p>
            <a:pPr defTabSz="904159">
              <a:defRPr/>
            </a:pPr>
            <a:endParaRPr lang="en-US" sz="1800"/>
          </a:p>
          <a:p>
            <a:pPr defTabSz="904159">
              <a:defRPr/>
            </a:pPr>
            <a:r>
              <a:rPr lang="en-US" sz="1800"/>
              <a:t>PC-01 is being removed as CMS considers the measure to be topped out for performance.  </a:t>
            </a:r>
          </a:p>
          <a:p>
            <a:pPr algn="l"/>
            <a:endParaRPr lang="en-US" sz="1800">
              <a:latin typeface="ArialMT"/>
            </a:endParaRPr>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3569127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CMS also release the Inpatient Psychiatric Facility prospective payment system final rule.</a:t>
            </a:r>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1691325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solidFill>
                  <a:srgbClr val="172B4D"/>
                </a:solidFill>
                <a:latin typeface="-apple-system"/>
              </a:rPr>
              <a:t>The Centers for Medicare and Medicaid Services (CMS) published the Fiscal Year (FY) 2024 Inpatient Psychiatric Facilities (IPF) Prospective Payment System (PPS) Final Rule.  The following is a summary of the approved changes.  </a:t>
            </a:r>
            <a:br>
              <a:rPr lang="en-US" sz="2400">
                <a:solidFill>
                  <a:srgbClr val="172B4D"/>
                </a:solidFill>
                <a:latin typeface="-apple-system"/>
              </a:rPr>
            </a:br>
            <a:r>
              <a:rPr lang="en-US" sz="2400">
                <a:solidFill>
                  <a:srgbClr val="172B4D"/>
                </a:solidFill>
                <a:latin typeface="-apple-system"/>
              </a:rPr>
              <a:t>To view the rule, go to the CMS website and search for CMS-1783-F. </a:t>
            </a:r>
            <a:endParaRPr lang="en-US"/>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8575326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a:solidFill>
                  <a:srgbClr val="323A45"/>
                </a:solidFill>
                <a:latin typeface="Muli"/>
              </a:rPr>
              <a:t>CMS is adopting three measures focused on health equity. </a:t>
            </a:r>
            <a:r>
              <a:rPr lang="en-US" sz="3600">
                <a:solidFill>
                  <a:srgbClr val="323A45"/>
                </a:solidFill>
                <a:latin typeface="Muli"/>
              </a:rPr>
              <a:t> </a:t>
            </a:r>
          </a:p>
          <a:p>
            <a:pPr lvl="0"/>
            <a:endParaRPr lang="en-US" sz="3600">
              <a:solidFill>
                <a:srgbClr val="323A45"/>
              </a:solidFill>
              <a:latin typeface="Muli"/>
            </a:endParaRPr>
          </a:p>
          <a:p>
            <a:pPr lvl="0"/>
            <a:r>
              <a:rPr lang="en-US" sz="3600">
                <a:solidFill>
                  <a:srgbClr val="323A45"/>
                </a:solidFill>
                <a:latin typeface="Muli"/>
              </a:rPr>
              <a:t>The first measure the Facility Commitment to Health Equity assesses an IPF’s commitment to health equity by asking the IPF to attest to its efforts to address health equity across the five domains: Equity is a Strategic Priority; Data Collection; Data Analysis; Quality Improvement; and Leadership Engagement. </a:t>
            </a:r>
            <a:br>
              <a:rPr lang="en-US" sz="3600">
                <a:solidFill>
                  <a:srgbClr val="323A45"/>
                </a:solidFill>
                <a:latin typeface="Muli"/>
              </a:rPr>
            </a:br>
            <a:r>
              <a:rPr lang="en-US" sz="4800" b="0" i="0">
                <a:solidFill>
                  <a:srgbClr val="172B4D"/>
                </a:solidFill>
                <a:effectLst/>
                <a:latin typeface="-apple-system"/>
              </a:rPr>
              <a:t>The data will be submitted via CMS’s web-based tool. </a:t>
            </a:r>
          </a:p>
          <a:p>
            <a:pPr lvl="0"/>
            <a:endParaRPr lang="en-US" sz="3600">
              <a:solidFill>
                <a:srgbClr val="323A45"/>
              </a:solidFill>
              <a:latin typeface="Muli"/>
            </a:endParaRPr>
          </a:p>
          <a:p>
            <a:pPr lvl="0"/>
            <a:r>
              <a:rPr lang="en-US" sz="3600">
                <a:solidFill>
                  <a:srgbClr val="323A45"/>
                </a:solidFill>
                <a:latin typeface="Muli"/>
              </a:rPr>
              <a:t>CMS is also adopting the Screening for Social Drivers of Health measure.  This measure assesses the percentage of patients, 18 and older who are screened for food insecurity, housing instability, transportation needs, utility difficulties, and interpersonal safety. </a:t>
            </a:r>
          </a:p>
          <a:p>
            <a:pPr lvl="0"/>
            <a:endParaRPr lang="en-US" sz="3600">
              <a:solidFill>
                <a:srgbClr val="323A45"/>
              </a:solidFill>
              <a:latin typeface="Muli"/>
            </a:endParaRPr>
          </a:p>
          <a:p>
            <a:pPr lvl="0"/>
            <a:r>
              <a:rPr lang="en-US" sz="3600">
                <a:solidFill>
                  <a:srgbClr val="323A45"/>
                </a:solidFill>
                <a:latin typeface="Muli"/>
              </a:rPr>
              <a:t>The third measure CMS is adopting is the Screen Positive Rate for Social drivers of health measure.  This measure assesses the percent of patients screened under the Screening for social drivers of health measure who screen positive for one of the five-health related social needs.</a:t>
            </a:r>
          </a:p>
          <a:p>
            <a:pPr lvl="0"/>
            <a:endParaRPr lang="en-US" sz="3600">
              <a:solidFill>
                <a:srgbClr val="323A45"/>
              </a:solidFill>
              <a:latin typeface="Muli"/>
            </a:endParaRPr>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329822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solidFill>
                  <a:srgbClr val="4E5565"/>
                </a:solidFill>
                <a:latin typeface="Source Sans Pro" panose="020B0503030403020204" pitchFamily="34" charset="0"/>
              </a:rPr>
              <a:t>CMS is adopting a psychiatric patient experience survey, which would be a 23-question survey administered beginning 24 hours prior to discharge. The four domains covered are: relationship with the treatment team, nursing presence, treatment effectiveness and healing environment.  </a:t>
            </a:r>
          </a:p>
          <a:p>
            <a:endParaRPr lang="en-US" sz="1600">
              <a:solidFill>
                <a:srgbClr val="4E5565"/>
              </a:solidFill>
              <a:latin typeface="Source Sans Pro" panose="020B0503030403020204" pitchFamily="34" charset="0"/>
            </a:endParaRPr>
          </a:p>
          <a:p>
            <a:r>
              <a:rPr lang="en-US" sz="1600">
                <a:solidFill>
                  <a:srgbClr val="4E5565"/>
                </a:solidFill>
                <a:latin typeface="Source Sans Pro" panose="020B0503030403020204" pitchFamily="34" charset="0"/>
              </a:rPr>
              <a:t>CMS is also modifying the COVID-19 vaccination coverage among healthcare personnel to track the percentage of personnel at the IPF who are considered up to date with covid-19 vaccination guidance. </a:t>
            </a:r>
            <a:r>
              <a:rPr lang="en-US" sz="2400" b="0" i="0">
                <a:solidFill>
                  <a:srgbClr val="172B4D"/>
                </a:solidFill>
                <a:effectLst/>
                <a:latin typeface="-apple-system"/>
              </a:rPr>
              <a:t>This change is effective with CY2023Q4 data submission and will affect the FY 2025 payment determination. </a:t>
            </a:r>
            <a:endParaRPr lang="en-US"/>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3868698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solidFill>
                  <a:srgbClr val="4E5565"/>
                </a:solidFill>
                <a:latin typeface="Source Sans Pro" panose="020B0503030403020204" pitchFamily="34" charset="0"/>
              </a:rPr>
              <a:t>CMS is removing these two chart-based measures effective for discharges in 2023.  </a:t>
            </a:r>
          </a:p>
          <a:p>
            <a:endParaRPr lang="en-US" sz="1600">
              <a:solidFill>
                <a:srgbClr val="4E5565"/>
              </a:solidFill>
              <a:latin typeface="Source Sans Pro" panose="020B0503030403020204" pitchFamily="34" charset="0"/>
            </a:endParaRPr>
          </a:p>
          <a:p>
            <a:r>
              <a:rPr lang="en-US" sz="1600">
                <a:solidFill>
                  <a:srgbClr val="4E5565"/>
                </a:solidFill>
                <a:latin typeface="Source Sans Pro" panose="020B0503030403020204" pitchFamily="34" charset="0"/>
              </a:rPr>
              <a:t>As a side note, although, CMS has retired those measures.  </a:t>
            </a:r>
          </a:p>
          <a:p>
            <a:r>
              <a:rPr lang="en-US" sz="1600">
                <a:solidFill>
                  <a:srgbClr val="4E5565"/>
                </a:solidFill>
                <a:latin typeface="Source Sans Pro" panose="020B0503030403020204" pitchFamily="34" charset="0"/>
              </a:rPr>
              <a:t>TJC still r</a:t>
            </a:r>
            <a:r>
              <a:rPr lang="en-US" sz="1800" b="0" i="0">
                <a:solidFill>
                  <a:srgbClr val="000000"/>
                </a:solidFill>
                <a:effectLst/>
                <a:latin typeface="Arial" panose="020B0604020202020204" pitchFamily="34" charset="0"/>
              </a:rPr>
              <a:t>equires HBIPS-5 to be collected for those hospitals that are accredited by TJC as a free-standing psych hospital, and TOB-2/2a is optional.  </a:t>
            </a:r>
          </a:p>
          <a:p>
            <a:r>
              <a:rPr lang="en-US" sz="1800" b="0" i="0">
                <a:solidFill>
                  <a:srgbClr val="000000"/>
                </a:solidFill>
                <a:effectLst/>
                <a:latin typeface="Arial" panose="020B0604020202020204" pitchFamily="34" charset="0"/>
              </a:rPr>
              <a:t>However, if the organization has reported TOB-2/2a (or any of the optional measures) for 1QCY2023, they are required to submit those measures for the remainder of the calendar year. </a:t>
            </a:r>
            <a:endParaRPr lang="en-US"/>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999864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57"/>
              </a:lnSpc>
            </a:pPr>
            <a:r>
              <a:rPr lang="en-US" sz="1800">
                <a:solidFill>
                  <a:srgbClr val="000000"/>
                </a:solidFill>
                <a:latin typeface="Arial"/>
                <a:ea typeface="Calibri" panose="020F0502020204030204" pitchFamily="34" charset="0"/>
                <a:cs typeface="Arial"/>
              </a:rPr>
              <a:t>CMS is proposed to remove HBIPS-5 and TOB-2 from their IPF quality reporting program. CMS is proposing to remove HBIPS-5 because the measure no longer aligns with current clinical guidelines. CMS is proposing to remove TOB-2 as it is felt to be duplicative of TOB-3. If finalized the removal of these measures would be effective with CY2023 discharges, which most of you are already abstracting.  As a reminder, CY2023 data will not be submitted to the CMS warehouse until summer 2024.</a:t>
            </a:r>
            <a:endParaRPr lang="en-US"/>
          </a:p>
          <a:p>
            <a:pPr>
              <a:lnSpc>
                <a:spcPts val="1557"/>
              </a:lnSpc>
            </a:pPr>
            <a:endParaRPr lang="en-US" sz="1800">
              <a:solidFill>
                <a:srgbClr val="000000"/>
              </a:solidFill>
              <a:latin typeface="Arial" panose="020B0604020202020204" pitchFamily="34" charset="0"/>
              <a:ea typeface="Calibri" panose="020F0502020204030204" pitchFamily="34" charset="0"/>
            </a:endParaRPr>
          </a:p>
          <a:p>
            <a:pPr>
              <a:lnSpc>
                <a:spcPts val="1557"/>
              </a:lnSpc>
            </a:pPr>
            <a:r>
              <a:rPr lang="en-US" sz="1800">
                <a:solidFill>
                  <a:srgbClr val="000000"/>
                </a:solidFill>
                <a:latin typeface="Arial"/>
                <a:ea typeface="Calibri" panose="020F0502020204030204" pitchFamily="34" charset="0"/>
                <a:cs typeface="Arial"/>
              </a:rPr>
              <a:t>CMS is also proposing to adopt a validation program and begin validating data submitting in CY2025.  </a:t>
            </a:r>
            <a:endParaRPr lang="en-US" sz="1800">
              <a:solidFill>
                <a:srgbClr val="000000"/>
              </a:solidFill>
              <a:latin typeface="Arial" panose="020B0604020202020204" pitchFamily="34" charset="0"/>
              <a:ea typeface="Calibri" panose="020F0502020204030204" pitchFamily="34" charset="0"/>
              <a:cs typeface="Arial"/>
            </a:endParaRPr>
          </a:p>
          <a:p>
            <a:pPr>
              <a:lnSpc>
                <a:spcPts val="1557"/>
              </a:lnSpc>
            </a:pPr>
            <a:endParaRPr lang="en-US" sz="1800">
              <a:solidFill>
                <a:srgbClr val="000000"/>
              </a:solidFill>
              <a:latin typeface="Arial" panose="020B0604020202020204" pitchFamily="34" charset="0"/>
              <a:ea typeface="Calibri" panose="020F0502020204030204" pitchFamily="34" charset="0"/>
            </a:endParaRPr>
          </a:p>
          <a:p>
            <a:pPr>
              <a:lnSpc>
                <a:spcPts val="1557"/>
              </a:lnSpc>
            </a:pPr>
            <a:endParaRPr lang="en-US" sz="1800">
              <a:solidFill>
                <a:srgbClr val="000000"/>
              </a:solidFill>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04159">
              <a:defRPr/>
            </a:pPr>
            <a:fld id="{1380A134-73A1-8A47-B5FB-CF2A3B4DD120}" type="slidenum">
              <a:rPr lang="en-US">
                <a:solidFill>
                  <a:prstClr val="black"/>
                </a:solidFill>
                <a:latin typeface="Calibri" panose="020F0502020204030204"/>
              </a:rPr>
              <a:pPr defTabSz="904159">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367791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reminder, the lock dates for our non-partner clients are listed here.</a:t>
            </a:r>
          </a:p>
          <a:p>
            <a:endParaRPr lang="en-US">
              <a:cs typeface="Calibri"/>
            </a:endParaRPr>
          </a:p>
        </p:txBody>
      </p:sp>
      <p:sp>
        <p:nvSpPr>
          <p:cNvPr id="4" name="Slide Number Placeholder 3"/>
          <p:cNvSpPr>
            <a:spLocks noGrp="1"/>
          </p:cNvSpPr>
          <p:nvPr>
            <p:ph type="sldNum" sz="quarter" idx="5"/>
          </p:nvPr>
        </p:nvSpPr>
        <p:spPr/>
        <p:txBody>
          <a:bodyPr/>
          <a:lstStyle/>
          <a:p>
            <a:fld id="{1380A134-73A1-8A47-B5FB-CF2A3B4DD120}" type="slidenum">
              <a:rPr lang="en-US" smtClean="0"/>
              <a:t>40</a:t>
            </a:fld>
            <a:endParaRPr lang="en-US"/>
          </a:p>
        </p:txBody>
      </p:sp>
    </p:spTree>
    <p:extLst>
      <p:ext uri="{BB962C8B-B14F-4D97-AF65-F5344CB8AC3E}">
        <p14:creationId xmlns:p14="http://schemas.microsoft.com/office/powerpoint/2010/main" val="3772056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start our key Core Measures updates with Sepsis.</a:t>
            </a:r>
          </a:p>
        </p:txBody>
      </p:sp>
      <p:sp>
        <p:nvSpPr>
          <p:cNvPr id="4" name="Slide Number Placeholder 3"/>
          <p:cNvSpPr>
            <a:spLocks noGrp="1"/>
          </p:cNvSpPr>
          <p:nvPr>
            <p:ph type="sldNum" sz="quarter" idx="5"/>
          </p:nvPr>
        </p:nvSpPr>
        <p:spPr/>
        <p:txBody>
          <a:bodyPr/>
          <a:lstStyle/>
          <a:p>
            <a:fld id="{1380A134-73A1-8A47-B5FB-CF2A3B4DD120}" type="slidenum">
              <a:rPr lang="en-US" smtClean="0"/>
              <a:t>4</a:t>
            </a:fld>
            <a:endParaRPr lang="en-US"/>
          </a:p>
        </p:txBody>
      </p:sp>
    </p:spTree>
    <p:extLst>
      <p:ext uri="{BB962C8B-B14F-4D97-AF65-F5344CB8AC3E}">
        <p14:creationId xmlns:p14="http://schemas.microsoft.com/office/powerpoint/2010/main" val="431635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submission deadline dates for CMS for 2023 and 2024.  Highlighted is the deadline for 2023Q3.</a:t>
            </a:r>
          </a:p>
          <a:p>
            <a:endParaRPr lang="en-US">
              <a:cs typeface="Calibri"/>
            </a:endParaRPr>
          </a:p>
        </p:txBody>
      </p:sp>
      <p:sp>
        <p:nvSpPr>
          <p:cNvPr id="4" name="Slide Number Placeholder 3"/>
          <p:cNvSpPr>
            <a:spLocks noGrp="1"/>
          </p:cNvSpPr>
          <p:nvPr>
            <p:ph type="sldNum" sz="quarter" idx="5"/>
          </p:nvPr>
        </p:nvSpPr>
        <p:spPr/>
        <p:txBody>
          <a:bodyPr/>
          <a:lstStyle/>
          <a:p>
            <a:fld id="{1380A134-73A1-8A47-B5FB-CF2A3B4DD120}" type="slidenum">
              <a:rPr lang="en-US" smtClean="0"/>
              <a:t>41</a:t>
            </a:fld>
            <a:endParaRPr lang="en-US"/>
          </a:p>
        </p:txBody>
      </p:sp>
    </p:spTree>
    <p:extLst>
      <p:ext uri="{BB962C8B-B14F-4D97-AF65-F5344CB8AC3E}">
        <p14:creationId xmlns:p14="http://schemas.microsoft.com/office/powerpoint/2010/main" val="4072794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deadlines for TJC for the remaining Calendar Year 2023 and Calendar Year 2024.</a:t>
            </a:r>
          </a:p>
          <a:p>
            <a:endParaRPr lang="en-US">
              <a:cs typeface="Calibri"/>
            </a:endParaRPr>
          </a:p>
        </p:txBody>
      </p:sp>
      <p:sp>
        <p:nvSpPr>
          <p:cNvPr id="4" name="Slide Number Placeholder 3"/>
          <p:cNvSpPr>
            <a:spLocks noGrp="1"/>
          </p:cNvSpPr>
          <p:nvPr>
            <p:ph type="sldNum" sz="quarter" idx="5"/>
          </p:nvPr>
        </p:nvSpPr>
        <p:spPr/>
        <p:txBody>
          <a:bodyPr/>
          <a:lstStyle/>
          <a:p>
            <a:fld id="{1380A134-73A1-8A47-B5FB-CF2A3B4DD120}" type="slidenum">
              <a:rPr lang="en-US" smtClean="0"/>
              <a:t>42</a:t>
            </a:fld>
            <a:endParaRPr lang="en-US"/>
          </a:p>
        </p:txBody>
      </p:sp>
    </p:spTree>
    <p:extLst>
      <p:ext uri="{BB962C8B-B14F-4D97-AF65-F5344CB8AC3E}">
        <p14:creationId xmlns:p14="http://schemas.microsoft.com/office/powerpoint/2010/main" val="1893037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These proposed and final summaries can also be found in Freshdesk by ……..</a:t>
            </a:r>
          </a:p>
          <a:p>
            <a:endParaRPr lang="en-US"/>
          </a:p>
          <a:p>
            <a:endParaRPr lang="en-US"/>
          </a:p>
          <a:p>
            <a:r>
              <a:rPr lang="en-US"/>
              <a:t>That wraps up our webinar for today.  Should you have any questions, then please email us at </a:t>
            </a:r>
            <a:r>
              <a:rPr lang="en-US">
                <a:hlinkClick r:id="rId3"/>
              </a:rPr>
              <a:t>support@q-centrix.com</a:t>
            </a:r>
            <a:r>
              <a:rPr lang="en-US"/>
              <a:t> and include in the subject Core Measures Webinar Question.  Thank you so much!</a:t>
            </a:r>
          </a:p>
          <a:p>
            <a:endParaRPr lang="en-US">
              <a:cs typeface="Calibri"/>
            </a:endParaRPr>
          </a:p>
        </p:txBody>
      </p:sp>
      <p:sp>
        <p:nvSpPr>
          <p:cNvPr id="4" name="Slide Number Placeholder 3"/>
          <p:cNvSpPr>
            <a:spLocks noGrp="1"/>
          </p:cNvSpPr>
          <p:nvPr>
            <p:ph type="sldNum" sz="quarter" idx="5"/>
          </p:nvPr>
        </p:nvSpPr>
        <p:spPr/>
        <p:txBody>
          <a:bodyPr/>
          <a:lstStyle/>
          <a:p>
            <a:fld id="{1380A134-73A1-8A47-B5FB-CF2A3B4DD120}" type="slidenum">
              <a:rPr lang="en-US" smtClean="0"/>
              <a:t>44</a:t>
            </a:fld>
            <a:endParaRPr lang="en-US"/>
          </a:p>
        </p:txBody>
      </p:sp>
    </p:spTree>
    <p:extLst>
      <p:ext uri="{BB962C8B-B14F-4D97-AF65-F5344CB8AC3E}">
        <p14:creationId xmlns:p14="http://schemas.microsoft.com/office/powerpoint/2010/main" val="3287376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data dictionary is being updated to include current terminology and updates to the Medicare Conditions of Participation.  The updates include adding a second paragraph stating </a:t>
            </a:r>
            <a:r>
              <a:rPr lang="en-US" i="1"/>
              <a:t>All medical records must be promptly completed. Every medical record must be complete with all documentation of orders, diagnosis, evaluations, treatments, test results, care plans, discharge plans, consents, interventions, discharge summary, and care provided along with the patient’s response to those treatments, interventions, and care. The record must be completed promptly after discharge in accordance with State law and hospital policy but no later than 30 days after discharge [42CFR482.24(b)].</a:t>
            </a:r>
          </a:p>
        </p:txBody>
      </p:sp>
      <p:sp>
        <p:nvSpPr>
          <p:cNvPr id="4" name="Slide Number Placeholder 3"/>
          <p:cNvSpPr>
            <a:spLocks noGrp="1"/>
          </p:cNvSpPr>
          <p:nvPr>
            <p:ph type="sldNum" sz="quarter" idx="5"/>
          </p:nvPr>
        </p:nvSpPr>
        <p:spPr/>
        <p:txBody>
          <a:bodyPr/>
          <a:lstStyle/>
          <a:p>
            <a:fld id="{1380A134-73A1-8A47-B5FB-CF2A3B4DD120}" type="slidenum">
              <a:rPr lang="en-US" smtClean="0"/>
              <a:t>5</a:t>
            </a:fld>
            <a:endParaRPr lang="en-US"/>
          </a:p>
        </p:txBody>
      </p:sp>
    </p:spTree>
    <p:extLst>
      <p:ext uri="{BB962C8B-B14F-4D97-AF65-F5344CB8AC3E}">
        <p14:creationId xmlns:p14="http://schemas.microsoft.com/office/powerpoint/2010/main" val="3735823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cs typeface="Calibri"/>
              </a:rPr>
              <a:t>The data dictionary is being updated to clarify guidance for documentation of multiple fluid volumes; adding notes for abstraction including:</a:t>
            </a:r>
          </a:p>
          <a:p>
            <a:pPr marL="285750" indent="-285750">
              <a:buFont typeface="Arial"/>
              <a:buChar char="•"/>
            </a:pPr>
            <a:r>
              <a:rPr lang="en-US" sz="1200" b="0">
                <a:solidFill>
                  <a:srgbClr val="000000"/>
                </a:solidFill>
              </a:rPr>
              <a:t>If there are multiple orders for lesser volumes</a:t>
            </a:r>
            <a:r>
              <a:rPr lang="en-US">
                <a:solidFill>
                  <a:srgbClr val="000000"/>
                </a:solidFill>
              </a:rPr>
              <a:t> with documented reasons</a:t>
            </a:r>
            <a:r>
              <a:rPr lang="en-US" sz="1200" b="0">
                <a:solidFill>
                  <a:srgbClr val="000000"/>
                </a:solidFill>
              </a:rPr>
              <a:t>, use the total of the lesser volumes</a:t>
            </a:r>
            <a:r>
              <a:rPr lang="en-US">
                <a:solidFill>
                  <a:srgbClr val="000000"/>
                </a:solidFill>
              </a:rPr>
              <a:t> within the allowable time frame</a:t>
            </a:r>
            <a:r>
              <a:rPr lang="en-US" sz="1200" b="0">
                <a:solidFill>
                  <a:srgbClr val="000000"/>
                </a:solidFill>
              </a:rPr>
              <a:t>.</a:t>
            </a:r>
            <a:endParaRPr lang="en-US"/>
          </a:p>
          <a:p>
            <a:pPr marL="285750" indent="-285750">
              <a:buFont typeface="Arial"/>
              <a:buChar char="•"/>
            </a:pPr>
            <a:r>
              <a:rPr lang="en-US" sz="1200" b="0">
                <a:solidFill>
                  <a:srgbClr val="000000"/>
                </a:solidFill>
              </a:rPr>
              <a:t>If a lesser volume is ordered </a:t>
            </a:r>
            <a:r>
              <a:rPr lang="en-US">
                <a:solidFill>
                  <a:srgbClr val="000000"/>
                </a:solidFill>
              </a:rPr>
              <a:t>with documentation indicating the target ordered volume is 30mL/kg after the lesser volume is ordered; use the 30mL/kg volume as the target ordered volume.</a:t>
            </a:r>
            <a:endParaRPr lang="en-US">
              <a:solidFill>
                <a:srgbClr val="000000"/>
              </a:solidFill>
              <a:cs typeface="Calibri" panose="020F0502020204030204"/>
            </a:endParaRPr>
          </a:p>
          <a:p>
            <a:pPr marL="285750" indent="-285750">
              <a:buFont typeface="Arial"/>
              <a:buChar char="•"/>
            </a:pPr>
            <a:endParaRPr lang="en-US">
              <a:solidFill>
                <a:srgbClr val="000000"/>
              </a:solidFill>
              <a:cs typeface="Calibri" panose="020F0502020204030204"/>
            </a:endParaRPr>
          </a:p>
          <a:p>
            <a:r>
              <a:rPr lang="en-US">
                <a:solidFill>
                  <a:srgbClr val="000000"/>
                </a:solidFill>
                <a:cs typeface="Calibri" panose="020F0502020204030204"/>
              </a:rPr>
              <a:t>Examples shown.</a:t>
            </a:r>
          </a:p>
        </p:txBody>
      </p:sp>
      <p:sp>
        <p:nvSpPr>
          <p:cNvPr id="4" name="Slide Number Placeholder 3"/>
          <p:cNvSpPr>
            <a:spLocks noGrp="1"/>
          </p:cNvSpPr>
          <p:nvPr>
            <p:ph type="sldNum" sz="quarter" idx="5"/>
          </p:nvPr>
        </p:nvSpPr>
        <p:spPr/>
        <p:txBody>
          <a:bodyPr/>
          <a:lstStyle/>
          <a:p>
            <a:fld id="{1380A134-73A1-8A47-B5FB-CF2A3B4DD120}" type="slidenum">
              <a:rPr lang="en-US" smtClean="0"/>
              <a:t>6</a:t>
            </a:fld>
            <a:endParaRPr lang="en-US"/>
          </a:p>
        </p:txBody>
      </p:sp>
    </p:spTree>
    <p:extLst>
      <p:ext uri="{BB962C8B-B14F-4D97-AF65-F5344CB8AC3E}">
        <p14:creationId xmlns:p14="http://schemas.microsoft.com/office/powerpoint/2010/main" val="1414916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000000"/>
                </a:solidFill>
              </a:rPr>
              <a:t>There is clarifying guidance</a:t>
            </a:r>
            <a:r>
              <a:rPr lang="en-US" sz="1200">
                <a:solidFill>
                  <a:srgbClr val="000000"/>
                </a:solidFill>
              </a:rPr>
              <a:t> </a:t>
            </a:r>
            <a:r>
              <a:rPr lang="en-US">
                <a:solidFill>
                  <a:srgbClr val="000000"/>
                </a:solidFill>
              </a:rPr>
              <a:t>for Directive for Comfort Care or Palliative Care to now include terms</a:t>
            </a:r>
            <a:r>
              <a:rPr lang="en-US" sz="1200">
                <a:solidFill>
                  <a:srgbClr val="000000"/>
                </a:solidFill>
              </a:rPr>
              <a:t> that are synonymous with an inclusion term.</a:t>
            </a:r>
          </a:p>
          <a:p>
            <a:endParaRPr lang="en-US"/>
          </a:p>
        </p:txBody>
      </p:sp>
      <p:sp>
        <p:nvSpPr>
          <p:cNvPr id="4" name="Slide Number Placeholder 3"/>
          <p:cNvSpPr>
            <a:spLocks noGrp="1"/>
          </p:cNvSpPr>
          <p:nvPr>
            <p:ph type="sldNum" sz="quarter" idx="5"/>
          </p:nvPr>
        </p:nvSpPr>
        <p:spPr/>
        <p:txBody>
          <a:bodyPr/>
          <a:lstStyle/>
          <a:p>
            <a:fld id="{1380A134-73A1-8A47-B5FB-CF2A3B4DD120}" type="slidenum">
              <a:rPr lang="en-US" smtClean="0"/>
              <a:t>7</a:t>
            </a:fld>
            <a:endParaRPr lang="en-US"/>
          </a:p>
        </p:txBody>
      </p:sp>
    </p:spTree>
    <p:extLst>
      <p:ext uri="{BB962C8B-B14F-4D97-AF65-F5344CB8AC3E}">
        <p14:creationId xmlns:p14="http://schemas.microsoft.com/office/powerpoint/2010/main" val="750923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data dictionary is being updated to add more in-depth detail on choosing the earliest discharge time</a:t>
            </a:r>
          </a:p>
          <a:p>
            <a:pPr marL="171450" indent="-171450">
              <a:buFont typeface="Arial"/>
              <a:buChar char="•"/>
            </a:pPr>
            <a:r>
              <a:rPr lang="en-US">
                <a:cs typeface="Calibri"/>
              </a:rPr>
              <a:t>Use the time that is directly associated with the documentation indicating the patient actually left.  If the </a:t>
            </a:r>
            <a:r>
              <a:rPr lang="en-US"/>
              <a:t>If the patient was discharged from acute inpatient care, was no longer receiving acute inpatient care, but remained in the same hospital, use the time directly associated with the documentation that the patient was discharged from acute inpatient care (e.g., acute inpatient care discharge and admit to inpatient hospice services). </a:t>
            </a:r>
          </a:p>
          <a:p>
            <a:pPr marL="171450" indent="-171450">
              <a:buFont typeface="Arial"/>
              <a:buChar char="•"/>
            </a:pPr>
            <a:r>
              <a:rPr lang="en-US"/>
              <a:t>Use the earliest time that is directly associated with the documentation indicating the patient actually left if there are multiple times documented when the patient was discharged.</a:t>
            </a:r>
          </a:p>
          <a:p>
            <a:pPr marL="171450" indent="-171450">
              <a:buFont typeface="Arial"/>
              <a:buChar char="•"/>
            </a:pPr>
            <a:r>
              <a:rPr lang="en-US"/>
              <a:t> Use the earliest time that is directly associated with the documentation indicating the patient actually left if there is subsequent documentation of care after this time. </a:t>
            </a:r>
          </a:p>
          <a:p>
            <a:pPr marL="171450" indent="-171450">
              <a:buFont typeface="Arial"/>
              <a:buChar char="•"/>
            </a:pPr>
            <a:r>
              <a:rPr lang="en-US">
                <a:cs typeface="Calibri"/>
              </a:rPr>
              <a:t>Do not use the time the order was written.</a:t>
            </a:r>
          </a:p>
        </p:txBody>
      </p:sp>
      <p:sp>
        <p:nvSpPr>
          <p:cNvPr id="4" name="Slide Number Placeholder 3"/>
          <p:cNvSpPr>
            <a:spLocks noGrp="1"/>
          </p:cNvSpPr>
          <p:nvPr>
            <p:ph type="sldNum" sz="quarter" idx="5"/>
          </p:nvPr>
        </p:nvSpPr>
        <p:spPr/>
        <p:txBody>
          <a:bodyPr/>
          <a:lstStyle/>
          <a:p>
            <a:fld id="{1380A134-73A1-8A47-B5FB-CF2A3B4DD120}" type="slidenum">
              <a:rPr lang="en-US" smtClean="0"/>
              <a:t>8</a:t>
            </a:fld>
            <a:endParaRPr lang="en-US"/>
          </a:p>
        </p:txBody>
      </p:sp>
    </p:spTree>
    <p:extLst>
      <p:ext uri="{BB962C8B-B14F-4D97-AF65-F5344CB8AC3E}">
        <p14:creationId xmlns:p14="http://schemas.microsoft.com/office/powerpoint/2010/main" val="1303621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000000"/>
                </a:solidFill>
              </a:rPr>
              <a:t>Clarifying guidance for documentation of septic shock with presentation date prior to arrival, notes for abstraction include:</a:t>
            </a:r>
            <a:endParaRPr lang="en-US" sz="1200">
              <a:solidFill>
                <a:srgbClr val="000000"/>
              </a:solidFill>
            </a:endParaRPr>
          </a:p>
          <a:p>
            <a:pPr marL="285750" indent="-285750">
              <a:buFont typeface="Arial"/>
              <a:buChar char="•"/>
            </a:pPr>
            <a:r>
              <a:rPr lang="en-US"/>
              <a:t>Physician/APN/PA documentation that septic shock was present with a documented presentation date that is prior to arrival</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380A134-73A1-8A47-B5FB-CF2A3B4DD120}" type="slidenum">
              <a:rPr lang="en-US" smtClean="0"/>
              <a:t>9</a:t>
            </a:fld>
            <a:endParaRPr lang="en-US"/>
          </a:p>
        </p:txBody>
      </p:sp>
    </p:spTree>
    <p:extLst>
      <p:ext uri="{BB962C8B-B14F-4D97-AF65-F5344CB8AC3E}">
        <p14:creationId xmlns:p14="http://schemas.microsoft.com/office/powerpoint/2010/main" val="2337459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B684-60B3-8743-9C92-595A5EC388FD}"/>
              </a:ext>
            </a:extLst>
          </p:cNvPr>
          <p:cNvSpPr>
            <a:spLocks noGrp="1"/>
          </p:cNvSpPr>
          <p:nvPr>
            <p:ph type="ctrTitle"/>
          </p:nvPr>
        </p:nvSpPr>
        <p:spPr>
          <a:xfrm>
            <a:off x="831270" y="1122363"/>
            <a:ext cx="9144000" cy="2387600"/>
          </a:xfrm>
        </p:spPr>
        <p:txBody>
          <a:bodyPr anchor="b">
            <a:normAutofit/>
          </a:bodyPr>
          <a:lstStyle>
            <a:lvl1pPr algn="l">
              <a:defRPr sz="3600"/>
            </a:lvl1pPr>
          </a:lstStyle>
          <a:p>
            <a:r>
              <a:rPr lang="en-US"/>
              <a:t>Click to edit Master title style</a:t>
            </a:r>
          </a:p>
        </p:txBody>
      </p:sp>
      <p:sp>
        <p:nvSpPr>
          <p:cNvPr id="3" name="Subtitle 2">
            <a:extLst>
              <a:ext uri="{FF2B5EF4-FFF2-40B4-BE49-F238E27FC236}">
                <a16:creationId xmlns:a16="http://schemas.microsoft.com/office/drawing/2014/main" id="{8472BC56-374A-3F40-BE46-A6B9E231A142}"/>
              </a:ext>
            </a:extLst>
          </p:cNvPr>
          <p:cNvSpPr>
            <a:spLocks noGrp="1"/>
          </p:cNvSpPr>
          <p:nvPr>
            <p:ph type="subTitle" idx="1"/>
          </p:nvPr>
        </p:nvSpPr>
        <p:spPr>
          <a:xfrm>
            <a:off x="831270" y="3602038"/>
            <a:ext cx="9144000" cy="1655762"/>
          </a:xfrm>
        </p:spPr>
        <p:txBody>
          <a:bodyPr/>
          <a:lstStyle>
            <a:lvl1pPr marL="0" indent="0" algn="l">
              <a:buNone/>
              <a:defRPr sz="2400" b="1">
                <a:solidFill>
                  <a:srgbClr val="005F8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4CF0F7-34C6-F744-BB7B-891AA3BD1DC9}"/>
              </a:ext>
            </a:extLst>
          </p:cNvPr>
          <p:cNvSpPr>
            <a:spLocks noGrp="1"/>
          </p:cNvSpPr>
          <p:nvPr>
            <p:ph type="dt" sz="half" idx="10"/>
          </p:nvPr>
        </p:nvSpPr>
        <p:spPr>
          <a:xfrm>
            <a:off x="422563" y="6492875"/>
            <a:ext cx="2743200" cy="365125"/>
          </a:xfrm>
          <a:prstGeom prst="rect">
            <a:avLst/>
          </a:prstGeom>
        </p:spPr>
        <p:txBody>
          <a:bodyPr/>
          <a:lstStyle>
            <a:lvl1pPr>
              <a:defRPr>
                <a:latin typeface="Courier New" panose="02070309020205020404" pitchFamily="49" charset="0"/>
                <a:cs typeface="Courier New" panose="02070309020205020404" pitchFamily="49" charset="0"/>
              </a:defRPr>
            </a:lvl1pPr>
          </a:lstStyle>
          <a:p>
            <a:fld id="{EBAE3050-1444-B24F-9433-8F170CDFEE06}" type="datetimeFigureOut">
              <a:rPr lang="en-US" smtClean="0"/>
              <a:pPr/>
              <a:t>12/28/2023</a:t>
            </a:fld>
            <a:endParaRPr lang="en-US"/>
          </a:p>
        </p:txBody>
      </p:sp>
      <p:sp>
        <p:nvSpPr>
          <p:cNvPr id="5" name="Footer Placeholder 4">
            <a:extLst>
              <a:ext uri="{FF2B5EF4-FFF2-40B4-BE49-F238E27FC236}">
                <a16:creationId xmlns:a16="http://schemas.microsoft.com/office/drawing/2014/main" id="{5890521B-4769-EE4F-9176-6C9ED4F92ADF}"/>
              </a:ext>
            </a:extLst>
          </p:cNvPr>
          <p:cNvSpPr>
            <a:spLocks noGrp="1"/>
          </p:cNvSpPr>
          <p:nvPr>
            <p:ph type="ftr" sz="quarter" idx="11"/>
          </p:nvPr>
        </p:nvSpPr>
        <p:spPr>
          <a:xfrm>
            <a:off x="4038600" y="6492874"/>
            <a:ext cx="4114800" cy="365125"/>
          </a:xfrm>
          <a:prstGeom prst="rect">
            <a:avLst/>
          </a:prstGeom>
        </p:spPr>
        <p:txBody>
          <a:bodyPr/>
          <a:lstStyle>
            <a:lvl1pPr algn="ctr">
              <a:defRPr>
                <a:latin typeface="Courier New" panose="02070309020205020404" pitchFamily="49" charset="0"/>
                <a:cs typeface="Courier New" panose="02070309020205020404" pitchFamily="49" charset="0"/>
              </a:defRPr>
            </a:lvl1pPr>
          </a:lstStyle>
          <a:p>
            <a:endParaRPr lang="en-US"/>
          </a:p>
        </p:txBody>
      </p:sp>
      <p:sp>
        <p:nvSpPr>
          <p:cNvPr id="6" name="Slide Number Placeholder 5">
            <a:extLst>
              <a:ext uri="{FF2B5EF4-FFF2-40B4-BE49-F238E27FC236}">
                <a16:creationId xmlns:a16="http://schemas.microsoft.com/office/drawing/2014/main" id="{B8CBAA2C-0281-1D43-8765-99D9E41B1929}"/>
              </a:ext>
            </a:extLst>
          </p:cNvPr>
          <p:cNvSpPr>
            <a:spLocks noGrp="1"/>
          </p:cNvSpPr>
          <p:nvPr>
            <p:ph type="sldNum" sz="quarter" idx="12"/>
          </p:nvPr>
        </p:nvSpPr>
        <p:spPr>
          <a:xfrm>
            <a:off x="9716655" y="6492873"/>
            <a:ext cx="665017" cy="365125"/>
          </a:xfrm>
          <a:prstGeom prst="rect">
            <a:avLst/>
          </a:prstGeom>
        </p:spPr>
        <p:txBody>
          <a:bodyPr/>
          <a:lstStyle>
            <a:lvl1pPr algn="r">
              <a:defRPr>
                <a:latin typeface="Courier New" panose="02070309020205020404" pitchFamily="49" charset="0"/>
                <a:cs typeface="Courier New" panose="02070309020205020404" pitchFamily="49" charset="0"/>
              </a:defRPr>
            </a:lvl1pPr>
          </a:lstStyle>
          <a:p>
            <a:fld id="{3223B1C1-F436-B547-9B2A-890445ACB437}" type="slidenum">
              <a:rPr lang="en-US" smtClean="0"/>
              <a:pPr/>
              <a:t>‹#›</a:t>
            </a:fld>
            <a:endParaRPr lang="en-US"/>
          </a:p>
        </p:txBody>
      </p:sp>
    </p:spTree>
    <p:extLst>
      <p:ext uri="{BB962C8B-B14F-4D97-AF65-F5344CB8AC3E}">
        <p14:creationId xmlns:p14="http://schemas.microsoft.com/office/powerpoint/2010/main" val="2028533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ACCBAF1-C2A9-4DD9-8ED7-47A55891D176}"/>
              </a:ext>
            </a:extLst>
          </p:cNvPr>
          <p:cNvSpPr>
            <a:spLocks noGrp="1"/>
          </p:cNvSpPr>
          <p:nvPr>
            <p:ph type="dt" sz="half" idx="10"/>
          </p:nvPr>
        </p:nvSpPr>
        <p:spPr>
          <a:xfrm>
            <a:off x="422563" y="6492875"/>
            <a:ext cx="2743200" cy="365125"/>
          </a:xfrm>
          <a:prstGeom prst="rect">
            <a:avLst/>
          </a:prstGeom>
        </p:spPr>
        <p:txBody>
          <a:bodyPr/>
          <a:lstStyle>
            <a:lvl1pPr>
              <a:defRPr>
                <a:latin typeface="Courier New" panose="02070309020205020404" pitchFamily="49" charset="0"/>
                <a:cs typeface="Courier New" panose="02070309020205020404" pitchFamily="49" charset="0"/>
              </a:defRPr>
            </a:lvl1pPr>
          </a:lstStyle>
          <a:p>
            <a:fld id="{EBAE3050-1444-B24F-9433-8F170CDFEE06}" type="datetimeFigureOut">
              <a:rPr lang="en-US" smtClean="0"/>
              <a:pPr/>
              <a:t>12/28/2023</a:t>
            </a:fld>
            <a:endParaRPr lang="en-US"/>
          </a:p>
        </p:txBody>
      </p:sp>
      <p:sp>
        <p:nvSpPr>
          <p:cNvPr id="6" name="Footer Placeholder 4">
            <a:extLst>
              <a:ext uri="{FF2B5EF4-FFF2-40B4-BE49-F238E27FC236}">
                <a16:creationId xmlns:a16="http://schemas.microsoft.com/office/drawing/2014/main" id="{B0485E36-6A6B-4C32-99F9-10B8AD3B0B7B}"/>
              </a:ext>
            </a:extLst>
          </p:cNvPr>
          <p:cNvSpPr>
            <a:spLocks noGrp="1"/>
          </p:cNvSpPr>
          <p:nvPr>
            <p:ph type="ftr" sz="quarter" idx="11"/>
          </p:nvPr>
        </p:nvSpPr>
        <p:spPr>
          <a:xfrm>
            <a:off x="4038600" y="6492874"/>
            <a:ext cx="4114800" cy="365125"/>
          </a:xfrm>
          <a:prstGeom prst="rect">
            <a:avLst/>
          </a:prstGeom>
        </p:spPr>
        <p:txBody>
          <a:bodyPr/>
          <a:lstStyle>
            <a:lvl1pPr algn="ctr">
              <a:defRPr>
                <a:latin typeface="Courier New" panose="02070309020205020404" pitchFamily="49" charset="0"/>
                <a:cs typeface="Courier New" panose="02070309020205020404" pitchFamily="49" charset="0"/>
              </a:defRPr>
            </a:lvl1pPr>
          </a:lstStyle>
          <a:p>
            <a:endParaRPr lang="en-US"/>
          </a:p>
        </p:txBody>
      </p:sp>
      <p:sp>
        <p:nvSpPr>
          <p:cNvPr id="7" name="Slide Number Placeholder 5">
            <a:extLst>
              <a:ext uri="{FF2B5EF4-FFF2-40B4-BE49-F238E27FC236}">
                <a16:creationId xmlns:a16="http://schemas.microsoft.com/office/drawing/2014/main" id="{D750CC9D-7D0A-4783-A780-DBB890026FF3}"/>
              </a:ext>
            </a:extLst>
          </p:cNvPr>
          <p:cNvSpPr>
            <a:spLocks noGrp="1"/>
          </p:cNvSpPr>
          <p:nvPr>
            <p:ph type="sldNum" sz="quarter" idx="12"/>
          </p:nvPr>
        </p:nvSpPr>
        <p:spPr>
          <a:xfrm>
            <a:off x="9716655" y="6492873"/>
            <a:ext cx="665017" cy="365125"/>
          </a:xfrm>
          <a:prstGeom prst="rect">
            <a:avLst/>
          </a:prstGeom>
        </p:spPr>
        <p:txBody>
          <a:bodyPr/>
          <a:lstStyle>
            <a:lvl1pPr algn="r">
              <a:defRPr>
                <a:latin typeface="Courier New" panose="02070309020205020404" pitchFamily="49" charset="0"/>
                <a:cs typeface="Courier New" panose="02070309020205020404" pitchFamily="49" charset="0"/>
              </a:defRPr>
            </a:lvl1pPr>
          </a:lstStyle>
          <a:p>
            <a:fld id="{3223B1C1-F436-B547-9B2A-890445ACB437}" type="slidenum">
              <a:rPr lang="en-US" smtClean="0"/>
              <a:pPr/>
              <a:t>‹#›</a:t>
            </a:fld>
            <a:endParaRPr lang="en-US"/>
          </a:p>
        </p:txBody>
      </p:sp>
    </p:spTree>
    <p:extLst>
      <p:ext uri="{BB962C8B-B14F-4D97-AF65-F5344CB8AC3E}">
        <p14:creationId xmlns:p14="http://schemas.microsoft.com/office/powerpoint/2010/main" val="2944280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306F-B3BC-8941-ADD9-CBC00DA79A38}"/>
              </a:ext>
            </a:extLst>
          </p:cNvPr>
          <p:cNvSpPr>
            <a:spLocks noGrp="1"/>
          </p:cNvSpPr>
          <p:nvPr>
            <p:ph type="title"/>
          </p:nvPr>
        </p:nvSpPr>
        <p:spPr>
          <a:xfrm>
            <a:off x="838200" y="2103437"/>
            <a:ext cx="7918174" cy="1325563"/>
          </a:xfrm>
          <a:prstGeom prst="rect">
            <a:avLst/>
          </a:prstGeom>
        </p:spPr>
        <p:txBody>
          <a:bodyPr>
            <a:normAutofit/>
          </a:bodyPr>
          <a:lstStyle>
            <a:lvl1pPr>
              <a:defRPr sz="4400"/>
            </a:lvl1pPr>
          </a:lstStyle>
          <a:p>
            <a:r>
              <a:rPr lang="en-US"/>
              <a:t>Click to edit Master title style</a:t>
            </a:r>
          </a:p>
        </p:txBody>
      </p:sp>
      <p:sp>
        <p:nvSpPr>
          <p:cNvPr id="6" name="Text Placeholder 13">
            <a:extLst>
              <a:ext uri="{FF2B5EF4-FFF2-40B4-BE49-F238E27FC236}">
                <a16:creationId xmlns:a16="http://schemas.microsoft.com/office/drawing/2014/main" id="{A987DA0E-EA38-B649-9AC1-7B1D6B2E27DD}"/>
              </a:ext>
            </a:extLst>
          </p:cNvPr>
          <p:cNvSpPr>
            <a:spLocks noGrp="1"/>
          </p:cNvSpPr>
          <p:nvPr>
            <p:ph idx="1"/>
          </p:nvPr>
        </p:nvSpPr>
        <p:spPr>
          <a:xfrm>
            <a:off x="838200" y="3428999"/>
            <a:ext cx="7918174" cy="2747963"/>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23476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306F-B3BC-8941-ADD9-CBC00DA79A38}"/>
              </a:ext>
            </a:extLst>
          </p:cNvPr>
          <p:cNvSpPr>
            <a:spLocks noGrp="1"/>
          </p:cNvSpPr>
          <p:nvPr>
            <p:ph type="title"/>
          </p:nvPr>
        </p:nvSpPr>
        <p:spPr>
          <a:xfrm>
            <a:off x="838200" y="2103437"/>
            <a:ext cx="7918174" cy="1325563"/>
          </a:xfrm>
          <a:prstGeom prst="rect">
            <a:avLst/>
          </a:prstGeom>
        </p:spPr>
        <p:txBody>
          <a:bodyPr>
            <a:normAutofit/>
          </a:bodyPr>
          <a:lstStyle>
            <a:lvl1pPr>
              <a:defRPr sz="4400"/>
            </a:lvl1pPr>
          </a:lstStyle>
          <a:p>
            <a:r>
              <a:rPr lang="en-US"/>
              <a:t>Click to edit Master title style</a:t>
            </a:r>
          </a:p>
        </p:txBody>
      </p:sp>
      <p:sp>
        <p:nvSpPr>
          <p:cNvPr id="6" name="Text Placeholder 13">
            <a:extLst>
              <a:ext uri="{FF2B5EF4-FFF2-40B4-BE49-F238E27FC236}">
                <a16:creationId xmlns:a16="http://schemas.microsoft.com/office/drawing/2014/main" id="{A987DA0E-EA38-B649-9AC1-7B1D6B2E27DD}"/>
              </a:ext>
            </a:extLst>
          </p:cNvPr>
          <p:cNvSpPr>
            <a:spLocks noGrp="1"/>
          </p:cNvSpPr>
          <p:nvPr>
            <p:ph idx="1"/>
          </p:nvPr>
        </p:nvSpPr>
        <p:spPr>
          <a:xfrm>
            <a:off x="838200" y="3428999"/>
            <a:ext cx="7918174" cy="2747963"/>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3387333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E558D8-4321-4338-A0BA-51AAC184DAF8}"/>
              </a:ext>
            </a:extLst>
          </p:cNvPr>
          <p:cNvPicPr>
            <a:picLocks noChangeAspect="1"/>
          </p:cNvPicPr>
          <p:nvPr userDrawn="1"/>
        </p:nvPicPr>
        <p:blipFill>
          <a:blip r:embed="rId2"/>
          <a:stretch>
            <a:fillRect/>
          </a:stretch>
        </p:blipFill>
        <p:spPr>
          <a:xfrm>
            <a:off x="1354" y="0"/>
            <a:ext cx="12189291" cy="6858000"/>
          </a:xfrm>
          <a:prstGeom prst="rect">
            <a:avLst/>
          </a:prstGeom>
        </p:spPr>
      </p:pic>
      <p:sp>
        <p:nvSpPr>
          <p:cNvPr id="10" name="Title Placeholder 1">
            <a:extLst>
              <a:ext uri="{FF2B5EF4-FFF2-40B4-BE49-F238E27FC236}">
                <a16:creationId xmlns:a16="http://schemas.microsoft.com/office/drawing/2014/main" id="{28B9C705-6F06-44EB-AF37-8F0D7B9CBFB0}"/>
              </a:ext>
            </a:extLst>
          </p:cNvPr>
          <p:cNvSpPr>
            <a:spLocks noGrp="1"/>
          </p:cNvSpPr>
          <p:nvPr>
            <p:ph type="title"/>
          </p:nvPr>
        </p:nvSpPr>
        <p:spPr>
          <a:xfrm>
            <a:off x="838200" y="2103437"/>
            <a:ext cx="6496050" cy="1325563"/>
          </a:xfrm>
          <a:prstGeom prst="rect">
            <a:avLst/>
          </a:prstGeom>
        </p:spPr>
        <p:txBody>
          <a:bodyPr vert="horz" lIns="91440" tIns="45720" rIns="91440" bIns="45720" rtlCol="0" anchor="ctr">
            <a:normAutofit/>
          </a:bodyPr>
          <a:lstStyle/>
          <a:p>
            <a:r>
              <a:rPr lang="en-US"/>
              <a:t>Click to edit Master</a:t>
            </a:r>
          </a:p>
        </p:txBody>
      </p:sp>
      <p:sp>
        <p:nvSpPr>
          <p:cNvPr id="13" name="Text Placeholder 13">
            <a:extLst>
              <a:ext uri="{FF2B5EF4-FFF2-40B4-BE49-F238E27FC236}">
                <a16:creationId xmlns:a16="http://schemas.microsoft.com/office/drawing/2014/main" id="{60AD9B83-AC9D-44C1-BF0D-DA9D48D888C7}"/>
              </a:ext>
            </a:extLst>
          </p:cNvPr>
          <p:cNvSpPr>
            <a:spLocks noGrp="1"/>
          </p:cNvSpPr>
          <p:nvPr>
            <p:ph idx="1"/>
          </p:nvPr>
        </p:nvSpPr>
        <p:spPr>
          <a:xfrm>
            <a:off x="838200" y="3428999"/>
            <a:ext cx="7918174" cy="2747963"/>
          </a:xfrm>
          <a:prstGeom prst="rect">
            <a:avLst/>
          </a:prstGeom>
        </p:spPr>
        <p:txBody>
          <a:bodyPr vert="horz" lIns="91440" tIns="45720" rIns="91440" bIns="45720" rtlCol="0">
            <a:normAutofit/>
          </a:bodyPr>
          <a:lstStyle/>
          <a:p>
            <a:pPr lvl="0"/>
            <a:r>
              <a:rPr lang="en-US"/>
              <a:t>Click to edit Master text styles</a:t>
            </a:r>
          </a:p>
        </p:txBody>
      </p:sp>
      <p:pic>
        <p:nvPicPr>
          <p:cNvPr id="2" name="Content Placeholder 4">
            <a:extLst>
              <a:ext uri="{FF2B5EF4-FFF2-40B4-BE49-F238E27FC236}">
                <a16:creationId xmlns:a16="http://schemas.microsoft.com/office/drawing/2014/main" id="{6304F8E6-B24F-2089-4568-690E70DC249C}"/>
              </a:ext>
            </a:extLst>
          </p:cNvPr>
          <p:cNvPicPr>
            <a:picLocks noChangeAspect="1"/>
          </p:cNvPicPr>
          <p:nvPr userDrawn="1"/>
        </p:nvPicPr>
        <p:blipFill>
          <a:blip r:embed="rId3"/>
          <a:srcRect/>
          <a:stretch/>
        </p:blipFill>
        <p:spPr>
          <a:xfrm>
            <a:off x="618390" y="590225"/>
            <a:ext cx="2621768" cy="622994"/>
          </a:xfrm>
          <a:prstGeom prst="rect">
            <a:avLst/>
          </a:prstGeom>
        </p:spPr>
      </p:pic>
    </p:spTree>
    <p:extLst>
      <p:ext uri="{BB962C8B-B14F-4D97-AF65-F5344CB8AC3E}">
        <p14:creationId xmlns:p14="http://schemas.microsoft.com/office/powerpoint/2010/main" val="925141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00D18E97-5F34-4064-A661-187AAE9541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itle Placeholder 1">
            <a:extLst>
              <a:ext uri="{FF2B5EF4-FFF2-40B4-BE49-F238E27FC236}">
                <a16:creationId xmlns:a16="http://schemas.microsoft.com/office/drawing/2014/main" id="{BA751667-7FCF-495D-B2B2-F995658D1394}"/>
              </a:ext>
            </a:extLst>
          </p:cNvPr>
          <p:cNvSpPr>
            <a:spLocks noGrp="1"/>
          </p:cNvSpPr>
          <p:nvPr>
            <p:ph type="title"/>
          </p:nvPr>
        </p:nvSpPr>
        <p:spPr>
          <a:xfrm>
            <a:off x="838200" y="3073253"/>
            <a:ext cx="7918174" cy="1325563"/>
          </a:xfrm>
          <a:prstGeom prst="rect">
            <a:avLst/>
          </a:prstGeom>
        </p:spPr>
        <p:txBody>
          <a:bodyPr vert="horz" lIns="91440" tIns="45720" rIns="91440" bIns="45720" rtlCol="0" anchor="ctr">
            <a:normAutofit/>
          </a:bodyPr>
          <a:lstStyle/>
          <a:p>
            <a:r>
              <a:rPr lang="en-US"/>
              <a:t>Click to edit Master</a:t>
            </a:r>
          </a:p>
        </p:txBody>
      </p:sp>
      <p:sp>
        <p:nvSpPr>
          <p:cNvPr id="16" name="Text Placeholder 13">
            <a:extLst>
              <a:ext uri="{FF2B5EF4-FFF2-40B4-BE49-F238E27FC236}">
                <a16:creationId xmlns:a16="http://schemas.microsoft.com/office/drawing/2014/main" id="{725B23AE-FF4C-4D70-8C2B-87C82BD46F5F}"/>
              </a:ext>
            </a:extLst>
          </p:cNvPr>
          <p:cNvSpPr>
            <a:spLocks noGrp="1"/>
          </p:cNvSpPr>
          <p:nvPr>
            <p:ph idx="1"/>
          </p:nvPr>
        </p:nvSpPr>
        <p:spPr>
          <a:xfrm>
            <a:off x="838200" y="4398815"/>
            <a:ext cx="7918174" cy="2747963"/>
          </a:xfrm>
          <a:prstGeom prst="rect">
            <a:avLst/>
          </a:prstGeom>
        </p:spPr>
        <p:txBody>
          <a:bodyPr vert="horz" lIns="91440" tIns="45720" rIns="91440" bIns="45720" rtlCol="0">
            <a:normAutofit/>
          </a:bodyPr>
          <a:lstStyle/>
          <a:p>
            <a:pPr lvl="0"/>
            <a:r>
              <a:rPr lang="en-US"/>
              <a:t>Click to edit Master text styles</a:t>
            </a:r>
          </a:p>
        </p:txBody>
      </p:sp>
      <p:pic>
        <p:nvPicPr>
          <p:cNvPr id="2" name="Content Placeholder 4">
            <a:extLst>
              <a:ext uri="{FF2B5EF4-FFF2-40B4-BE49-F238E27FC236}">
                <a16:creationId xmlns:a16="http://schemas.microsoft.com/office/drawing/2014/main" id="{EA23B1D0-4C9E-FDA0-868B-EDB6B5A47D5D}"/>
              </a:ext>
            </a:extLst>
          </p:cNvPr>
          <p:cNvPicPr>
            <a:picLocks noChangeAspect="1"/>
          </p:cNvPicPr>
          <p:nvPr userDrawn="1"/>
        </p:nvPicPr>
        <p:blipFill>
          <a:blip r:embed="rId3"/>
          <a:srcRect/>
          <a:stretch/>
        </p:blipFill>
        <p:spPr>
          <a:xfrm>
            <a:off x="9008165" y="760525"/>
            <a:ext cx="2595263" cy="616696"/>
          </a:xfrm>
          <a:prstGeom prst="rect">
            <a:avLst/>
          </a:prstGeom>
        </p:spPr>
      </p:pic>
    </p:spTree>
    <p:extLst>
      <p:ext uri="{BB962C8B-B14F-4D97-AF65-F5344CB8AC3E}">
        <p14:creationId xmlns:p14="http://schemas.microsoft.com/office/powerpoint/2010/main" val="1796313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FBFCBD66-E6DB-46DC-37CA-7DA5DF953DA2}"/>
              </a:ext>
            </a:extLst>
          </p:cNvPr>
          <p:cNvSpPr/>
          <p:nvPr userDrawn="1"/>
        </p:nvSpPr>
        <p:spPr>
          <a:xfrm>
            <a:off x="1396899" y="0"/>
            <a:ext cx="10795101" cy="6858000"/>
          </a:xfrm>
          <a:custGeom>
            <a:avLst/>
            <a:gdLst>
              <a:gd name="connsiteX0" fmla="*/ 3535710 w 10729113"/>
              <a:gd name="connsiteY0" fmla="*/ 0 h 6858000"/>
              <a:gd name="connsiteX1" fmla="*/ 10729113 w 10729113"/>
              <a:gd name="connsiteY1" fmla="*/ 0 h 6858000"/>
              <a:gd name="connsiteX2" fmla="*/ 10729113 w 10729113"/>
              <a:gd name="connsiteY2" fmla="*/ 3688586 h 6858000"/>
              <a:gd name="connsiteX3" fmla="*/ 9095090 w 10729113"/>
              <a:gd name="connsiteY3" fmla="*/ 6858000 h 6858000"/>
              <a:gd name="connsiteX4" fmla="*/ 0 w 1072911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9113" h="6858000">
                <a:moveTo>
                  <a:pt x="3535710" y="0"/>
                </a:moveTo>
                <a:lnTo>
                  <a:pt x="10729113" y="0"/>
                </a:lnTo>
                <a:lnTo>
                  <a:pt x="10729113" y="3688586"/>
                </a:lnTo>
                <a:lnTo>
                  <a:pt x="9095090" y="6858000"/>
                </a:lnTo>
                <a:lnTo>
                  <a:pt x="0" y="685800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hevron 19">
            <a:extLst>
              <a:ext uri="{FF2B5EF4-FFF2-40B4-BE49-F238E27FC236}">
                <a16:creationId xmlns:a16="http://schemas.microsoft.com/office/drawing/2014/main" id="{246AF65B-3191-2A87-DF5D-DEFC76DDE6D3}"/>
              </a:ext>
            </a:extLst>
          </p:cNvPr>
          <p:cNvSpPr/>
          <p:nvPr userDrawn="1"/>
        </p:nvSpPr>
        <p:spPr>
          <a:xfrm>
            <a:off x="9086225" y="1618172"/>
            <a:ext cx="1301303" cy="3621655"/>
          </a:xfrm>
          <a:prstGeom prst="chevron">
            <a:avLst>
              <a:gd name="adj" fmla="val 73216"/>
            </a:avLst>
          </a:prstGeom>
          <a:solidFill>
            <a:srgbClr val="FF6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Freeform 20">
            <a:extLst>
              <a:ext uri="{FF2B5EF4-FFF2-40B4-BE49-F238E27FC236}">
                <a16:creationId xmlns:a16="http://schemas.microsoft.com/office/drawing/2014/main" id="{76067D5A-3149-704A-8062-F6BEBF967848}"/>
              </a:ext>
            </a:extLst>
          </p:cNvPr>
          <p:cNvSpPr/>
          <p:nvPr userDrawn="1"/>
        </p:nvSpPr>
        <p:spPr>
          <a:xfrm>
            <a:off x="0" y="1618172"/>
            <a:ext cx="9962264" cy="3621655"/>
          </a:xfrm>
          <a:custGeom>
            <a:avLst/>
            <a:gdLst>
              <a:gd name="connsiteX0" fmla="*/ 0 w 9056603"/>
              <a:gd name="connsiteY0" fmla="*/ 0 h 3292414"/>
              <a:gd name="connsiteX1" fmla="*/ 2900364 w 9056603"/>
              <a:gd name="connsiteY1" fmla="*/ 0 h 3292414"/>
              <a:gd name="connsiteX2" fmla="*/ 3071813 w 9056603"/>
              <a:gd name="connsiteY2" fmla="*/ 0 h 3292414"/>
              <a:gd name="connsiteX3" fmla="*/ 8171207 w 9056603"/>
              <a:gd name="connsiteY3" fmla="*/ 0 h 3292414"/>
              <a:gd name="connsiteX4" fmla="*/ 9056603 w 9056603"/>
              <a:gd name="connsiteY4" fmla="*/ 1646207 h 3292414"/>
              <a:gd name="connsiteX5" fmla="*/ 8171207 w 9056603"/>
              <a:gd name="connsiteY5" fmla="*/ 3292414 h 3292414"/>
              <a:gd name="connsiteX6" fmla="*/ 3071813 w 9056603"/>
              <a:gd name="connsiteY6" fmla="*/ 3292414 h 3292414"/>
              <a:gd name="connsiteX7" fmla="*/ 2900364 w 9056603"/>
              <a:gd name="connsiteY7" fmla="*/ 3292414 h 3292414"/>
              <a:gd name="connsiteX8" fmla="*/ 0 w 9056603"/>
              <a:gd name="connsiteY8" fmla="*/ 3292414 h 329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6603" h="3292414">
                <a:moveTo>
                  <a:pt x="0" y="0"/>
                </a:moveTo>
                <a:lnTo>
                  <a:pt x="2900364" y="0"/>
                </a:lnTo>
                <a:lnTo>
                  <a:pt x="3071813" y="0"/>
                </a:lnTo>
                <a:lnTo>
                  <a:pt x="8171207" y="0"/>
                </a:lnTo>
                <a:lnTo>
                  <a:pt x="9056603" y="1646207"/>
                </a:lnTo>
                <a:lnTo>
                  <a:pt x="8171207" y="3292414"/>
                </a:lnTo>
                <a:lnTo>
                  <a:pt x="3071813" y="3292414"/>
                </a:lnTo>
                <a:lnTo>
                  <a:pt x="2900364" y="3292414"/>
                </a:lnTo>
                <a:lnTo>
                  <a:pt x="0" y="3292414"/>
                </a:lnTo>
                <a:close/>
              </a:path>
            </a:pathLst>
          </a:custGeom>
          <a:solidFill>
            <a:srgbClr val="005F8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itle 1">
            <a:extLst>
              <a:ext uri="{FF2B5EF4-FFF2-40B4-BE49-F238E27FC236}">
                <a16:creationId xmlns:a16="http://schemas.microsoft.com/office/drawing/2014/main" id="{0253DCD3-678C-9734-15CF-E987C7A735D6}"/>
              </a:ext>
            </a:extLst>
          </p:cNvPr>
          <p:cNvSpPr>
            <a:spLocks noGrp="1"/>
          </p:cNvSpPr>
          <p:nvPr>
            <p:ph type="ctrTitle"/>
          </p:nvPr>
        </p:nvSpPr>
        <p:spPr>
          <a:xfrm>
            <a:off x="534186" y="1634836"/>
            <a:ext cx="9144000" cy="2148504"/>
          </a:xfrm>
          <a:prstGeom prst="rect">
            <a:avLst/>
          </a:prstGeom>
        </p:spPr>
        <p:txBody>
          <a:bodyPr anchor="b"/>
          <a:lstStyle>
            <a:lvl1pPr algn="l">
              <a:defRPr sz="6000" b="1" i="0">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p>
        </p:txBody>
      </p:sp>
      <p:sp>
        <p:nvSpPr>
          <p:cNvPr id="11" name="Subtitle 2">
            <a:extLst>
              <a:ext uri="{FF2B5EF4-FFF2-40B4-BE49-F238E27FC236}">
                <a16:creationId xmlns:a16="http://schemas.microsoft.com/office/drawing/2014/main" id="{2354745D-A7AA-8727-071A-58F972CA4CB9}"/>
              </a:ext>
            </a:extLst>
          </p:cNvPr>
          <p:cNvSpPr>
            <a:spLocks noGrp="1"/>
          </p:cNvSpPr>
          <p:nvPr>
            <p:ph type="subTitle" idx="1"/>
          </p:nvPr>
        </p:nvSpPr>
        <p:spPr>
          <a:xfrm>
            <a:off x="534186" y="3875415"/>
            <a:ext cx="9144000" cy="1347749"/>
          </a:xfrm>
          <a:prstGeom prst="rect">
            <a:avLst/>
          </a:prstGeom>
        </p:spPr>
        <p:txBody>
          <a:bodyPr/>
          <a:lstStyle>
            <a:lvl1pPr marL="0" indent="0" algn="l">
              <a:buNone/>
              <a:defRPr sz="24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Picture 1">
            <a:extLst>
              <a:ext uri="{FF2B5EF4-FFF2-40B4-BE49-F238E27FC236}">
                <a16:creationId xmlns:a16="http://schemas.microsoft.com/office/drawing/2014/main" id="{FC65EED7-EB23-A5AE-A0BE-4C6ED28A69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887819" y="6368143"/>
            <a:ext cx="1226359" cy="291412"/>
          </a:xfrm>
          <a:prstGeom prst="rect">
            <a:avLst/>
          </a:prstGeom>
        </p:spPr>
      </p:pic>
    </p:spTree>
    <p:extLst>
      <p:ext uri="{BB962C8B-B14F-4D97-AF65-F5344CB8AC3E}">
        <p14:creationId xmlns:p14="http://schemas.microsoft.com/office/powerpoint/2010/main" val="877348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C5431-EBDC-9E43-BD9A-FA954A552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DA98E3-9EBC-234F-9F5C-68B92B00F3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2C60E88-768E-44B5-8CD4-368C685600E7}"/>
              </a:ext>
            </a:extLst>
          </p:cNvPr>
          <p:cNvSpPr>
            <a:spLocks noGrp="1"/>
          </p:cNvSpPr>
          <p:nvPr>
            <p:ph type="dt" sz="half" idx="10"/>
          </p:nvPr>
        </p:nvSpPr>
        <p:spPr>
          <a:xfrm>
            <a:off x="422563" y="6492875"/>
            <a:ext cx="2743200" cy="365125"/>
          </a:xfrm>
          <a:prstGeom prst="rect">
            <a:avLst/>
          </a:prstGeom>
        </p:spPr>
        <p:txBody>
          <a:bodyPr/>
          <a:lstStyle>
            <a:lvl1pPr>
              <a:defRPr>
                <a:latin typeface="Courier New" panose="02070309020205020404" pitchFamily="49" charset="0"/>
                <a:cs typeface="Courier New" panose="02070309020205020404" pitchFamily="49" charset="0"/>
              </a:defRPr>
            </a:lvl1pPr>
          </a:lstStyle>
          <a:p>
            <a:fld id="{EBAE3050-1444-B24F-9433-8F170CDFEE06}" type="datetimeFigureOut">
              <a:rPr lang="en-US" smtClean="0"/>
              <a:pPr/>
              <a:t>12/28/2023</a:t>
            </a:fld>
            <a:endParaRPr lang="en-US"/>
          </a:p>
        </p:txBody>
      </p:sp>
      <p:sp>
        <p:nvSpPr>
          <p:cNvPr id="8" name="Footer Placeholder 4">
            <a:extLst>
              <a:ext uri="{FF2B5EF4-FFF2-40B4-BE49-F238E27FC236}">
                <a16:creationId xmlns:a16="http://schemas.microsoft.com/office/drawing/2014/main" id="{9A0BF6A9-09B3-494F-97ED-40792A24ACAC}"/>
              </a:ext>
            </a:extLst>
          </p:cNvPr>
          <p:cNvSpPr>
            <a:spLocks noGrp="1"/>
          </p:cNvSpPr>
          <p:nvPr>
            <p:ph type="ftr" sz="quarter" idx="11"/>
          </p:nvPr>
        </p:nvSpPr>
        <p:spPr>
          <a:xfrm>
            <a:off x="4038600" y="6492874"/>
            <a:ext cx="4114800" cy="365125"/>
          </a:xfrm>
          <a:prstGeom prst="rect">
            <a:avLst/>
          </a:prstGeom>
        </p:spPr>
        <p:txBody>
          <a:bodyPr/>
          <a:lstStyle>
            <a:lvl1pPr algn="ctr">
              <a:defRPr>
                <a:latin typeface="Courier New" panose="02070309020205020404" pitchFamily="49" charset="0"/>
                <a:cs typeface="Courier New" panose="02070309020205020404" pitchFamily="49" charset="0"/>
              </a:defRPr>
            </a:lvl1pPr>
          </a:lstStyle>
          <a:p>
            <a:endParaRPr lang="en-US"/>
          </a:p>
        </p:txBody>
      </p:sp>
      <p:sp>
        <p:nvSpPr>
          <p:cNvPr id="9" name="Slide Number Placeholder 5">
            <a:extLst>
              <a:ext uri="{FF2B5EF4-FFF2-40B4-BE49-F238E27FC236}">
                <a16:creationId xmlns:a16="http://schemas.microsoft.com/office/drawing/2014/main" id="{91EE89D5-1E77-42C6-BB8B-339E49A3FC12}"/>
              </a:ext>
            </a:extLst>
          </p:cNvPr>
          <p:cNvSpPr>
            <a:spLocks noGrp="1"/>
          </p:cNvSpPr>
          <p:nvPr>
            <p:ph type="sldNum" sz="quarter" idx="12"/>
          </p:nvPr>
        </p:nvSpPr>
        <p:spPr>
          <a:xfrm>
            <a:off x="9716655" y="6492873"/>
            <a:ext cx="665017" cy="365125"/>
          </a:xfrm>
          <a:prstGeom prst="rect">
            <a:avLst/>
          </a:prstGeom>
        </p:spPr>
        <p:txBody>
          <a:bodyPr/>
          <a:lstStyle>
            <a:lvl1pPr algn="r">
              <a:defRPr>
                <a:latin typeface="Courier New" panose="02070309020205020404" pitchFamily="49" charset="0"/>
                <a:cs typeface="Courier New" panose="02070309020205020404" pitchFamily="49" charset="0"/>
              </a:defRPr>
            </a:lvl1pPr>
          </a:lstStyle>
          <a:p>
            <a:fld id="{3223B1C1-F436-B547-9B2A-890445ACB437}" type="slidenum">
              <a:rPr lang="en-US" smtClean="0"/>
              <a:pPr/>
              <a:t>‹#›</a:t>
            </a:fld>
            <a:endParaRPr lang="en-US"/>
          </a:p>
        </p:txBody>
      </p:sp>
    </p:spTree>
    <p:extLst>
      <p:ext uri="{BB962C8B-B14F-4D97-AF65-F5344CB8AC3E}">
        <p14:creationId xmlns:p14="http://schemas.microsoft.com/office/powerpoint/2010/main" val="3841929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5306F-B3BC-8941-ADD9-CBC00DA79A3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8247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316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8610-CE5E-3C7F-FD10-6A05D54CEB87}"/>
              </a:ext>
            </a:extLst>
          </p:cNvPr>
          <p:cNvSpPr>
            <a:spLocks noGrp="1"/>
          </p:cNvSpPr>
          <p:nvPr>
            <p:ph type="ctrTitle"/>
          </p:nvPr>
        </p:nvSpPr>
        <p:spPr>
          <a:xfrm>
            <a:off x="675588" y="1911927"/>
            <a:ext cx="9144000" cy="1730012"/>
          </a:xfrm>
          <a:prstGeom prst="rect">
            <a:avLst/>
          </a:prstGeom>
        </p:spPr>
        <p:txBody>
          <a:bodyPr anchor="b"/>
          <a:lstStyle>
            <a:lvl1pPr algn="l">
              <a:defRPr sz="6000" b="1" i="0">
                <a:solidFill>
                  <a:srgbClr val="005F86"/>
                </a:solidFill>
                <a:latin typeface="Courier New" panose="02070309020205020404" pitchFamily="49" charset="0"/>
                <a:cs typeface="Courier New" panose="02070309020205020404" pitchFamily="49" charset="0"/>
              </a:defRPr>
            </a:lvl1pPr>
          </a:lstStyle>
          <a:p>
            <a:r>
              <a:rPr lang="en-US"/>
              <a:t>Click to edit Master title style</a:t>
            </a:r>
          </a:p>
        </p:txBody>
      </p:sp>
      <p:sp>
        <p:nvSpPr>
          <p:cNvPr id="3" name="Subtitle 2">
            <a:extLst>
              <a:ext uri="{FF2B5EF4-FFF2-40B4-BE49-F238E27FC236}">
                <a16:creationId xmlns:a16="http://schemas.microsoft.com/office/drawing/2014/main" id="{D1B693D6-682F-6E21-06F9-B890961402CA}"/>
              </a:ext>
            </a:extLst>
          </p:cNvPr>
          <p:cNvSpPr>
            <a:spLocks noGrp="1"/>
          </p:cNvSpPr>
          <p:nvPr>
            <p:ph type="subTitle" idx="1"/>
          </p:nvPr>
        </p:nvSpPr>
        <p:spPr>
          <a:xfrm>
            <a:off x="675588" y="3734014"/>
            <a:ext cx="9144000" cy="1124313"/>
          </a:xfrm>
          <a:prstGeom prst="rect">
            <a:avLst/>
          </a:prstGeom>
        </p:spPr>
        <p:txBody>
          <a:bodyPr/>
          <a:lstStyle>
            <a:lvl1pPr marL="0" indent="0" algn="l">
              <a:buNone/>
              <a:defRPr sz="24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EFCF7-B07F-189B-CE87-13E623B206E1}"/>
              </a:ext>
            </a:extLst>
          </p:cNvPr>
          <p:cNvSpPr>
            <a:spLocks noGrp="1"/>
          </p:cNvSpPr>
          <p:nvPr>
            <p:ph type="dt" sz="half" idx="10"/>
          </p:nvPr>
        </p:nvSpPr>
        <p:spPr/>
        <p:txBody>
          <a:bodyPr/>
          <a:lstStyle/>
          <a:p>
            <a:fld id="{64AB578B-E8A0-7E4D-BFC3-DC58D1C700CE}" type="datetimeFigureOut">
              <a:rPr lang="en-US" smtClean="0"/>
              <a:t>12/28/2023</a:t>
            </a:fld>
            <a:endParaRPr lang="en-US"/>
          </a:p>
        </p:txBody>
      </p:sp>
      <p:sp>
        <p:nvSpPr>
          <p:cNvPr id="5" name="Footer Placeholder 4">
            <a:extLst>
              <a:ext uri="{FF2B5EF4-FFF2-40B4-BE49-F238E27FC236}">
                <a16:creationId xmlns:a16="http://schemas.microsoft.com/office/drawing/2014/main" id="{298E12C1-F891-09F3-E021-7BCE527D5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804E9-2BC6-11B9-C445-15347D212A4E}"/>
              </a:ext>
            </a:extLst>
          </p:cNvPr>
          <p:cNvSpPr>
            <a:spLocks noGrp="1"/>
          </p:cNvSpPr>
          <p:nvPr>
            <p:ph type="sldNum" sz="quarter" idx="12"/>
          </p:nvPr>
        </p:nvSpPr>
        <p:spPr>
          <a:xfrm>
            <a:off x="8610600" y="6356350"/>
            <a:ext cx="2090592" cy="365125"/>
          </a:xfrm>
          <a:prstGeom prst="rect">
            <a:avLst/>
          </a:prstGeom>
        </p:spPr>
        <p:txBody>
          <a:bodyPr/>
          <a:lstStyle/>
          <a:p>
            <a:fld id="{386F8B27-3182-8845-9FCF-2D5BA9118914}" type="slidenum">
              <a:rPr lang="en-US" smtClean="0"/>
              <a:t>‹#›</a:t>
            </a:fld>
            <a:endParaRPr lang="en-US"/>
          </a:p>
        </p:txBody>
      </p:sp>
    </p:spTree>
    <p:extLst>
      <p:ext uri="{BB962C8B-B14F-4D97-AF65-F5344CB8AC3E}">
        <p14:creationId xmlns:p14="http://schemas.microsoft.com/office/powerpoint/2010/main" val="2627542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C5431-EBDC-9E43-BD9A-FA954A552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DA98E3-9EBC-234F-9F5C-68B92B00F3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2C60E88-768E-44B5-8CD4-368C685600E7}"/>
              </a:ext>
            </a:extLst>
          </p:cNvPr>
          <p:cNvSpPr>
            <a:spLocks noGrp="1"/>
          </p:cNvSpPr>
          <p:nvPr>
            <p:ph type="dt" sz="half" idx="10"/>
          </p:nvPr>
        </p:nvSpPr>
        <p:spPr>
          <a:xfrm>
            <a:off x="422563" y="6492875"/>
            <a:ext cx="2743200" cy="365125"/>
          </a:xfrm>
          <a:prstGeom prst="rect">
            <a:avLst/>
          </a:prstGeom>
        </p:spPr>
        <p:txBody>
          <a:bodyPr/>
          <a:lstStyle>
            <a:lvl1pPr>
              <a:defRPr>
                <a:latin typeface="Courier New" panose="02070309020205020404" pitchFamily="49" charset="0"/>
                <a:cs typeface="Courier New" panose="02070309020205020404" pitchFamily="49" charset="0"/>
              </a:defRPr>
            </a:lvl1pPr>
          </a:lstStyle>
          <a:p>
            <a:fld id="{EBAE3050-1444-B24F-9433-8F170CDFEE06}" type="datetimeFigureOut">
              <a:rPr lang="en-US" smtClean="0"/>
              <a:pPr/>
              <a:t>12/28/2023</a:t>
            </a:fld>
            <a:endParaRPr lang="en-US"/>
          </a:p>
        </p:txBody>
      </p:sp>
      <p:sp>
        <p:nvSpPr>
          <p:cNvPr id="8" name="Footer Placeholder 4">
            <a:extLst>
              <a:ext uri="{FF2B5EF4-FFF2-40B4-BE49-F238E27FC236}">
                <a16:creationId xmlns:a16="http://schemas.microsoft.com/office/drawing/2014/main" id="{9A0BF6A9-09B3-494F-97ED-40792A24ACAC}"/>
              </a:ext>
            </a:extLst>
          </p:cNvPr>
          <p:cNvSpPr>
            <a:spLocks noGrp="1"/>
          </p:cNvSpPr>
          <p:nvPr>
            <p:ph type="ftr" sz="quarter" idx="11"/>
          </p:nvPr>
        </p:nvSpPr>
        <p:spPr>
          <a:xfrm>
            <a:off x="4038600" y="6492874"/>
            <a:ext cx="4114800" cy="365125"/>
          </a:xfrm>
          <a:prstGeom prst="rect">
            <a:avLst/>
          </a:prstGeom>
        </p:spPr>
        <p:txBody>
          <a:bodyPr/>
          <a:lstStyle>
            <a:lvl1pPr algn="ctr">
              <a:defRPr>
                <a:latin typeface="Courier New" panose="02070309020205020404" pitchFamily="49" charset="0"/>
                <a:cs typeface="Courier New" panose="02070309020205020404" pitchFamily="49" charset="0"/>
              </a:defRPr>
            </a:lvl1pPr>
          </a:lstStyle>
          <a:p>
            <a:endParaRPr lang="en-US"/>
          </a:p>
        </p:txBody>
      </p:sp>
      <p:sp>
        <p:nvSpPr>
          <p:cNvPr id="9" name="Slide Number Placeholder 5">
            <a:extLst>
              <a:ext uri="{FF2B5EF4-FFF2-40B4-BE49-F238E27FC236}">
                <a16:creationId xmlns:a16="http://schemas.microsoft.com/office/drawing/2014/main" id="{91EE89D5-1E77-42C6-BB8B-339E49A3FC12}"/>
              </a:ext>
            </a:extLst>
          </p:cNvPr>
          <p:cNvSpPr>
            <a:spLocks noGrp="1"/>
          </p:cNvSpPr>
          <p:nvPr>
            <p:ph type="sldNum" sz="quarter" idx="12"/>
          </p:nvPr>
        </p:nvSpPr>
        <p:spPr>
          <a:xfrm>
            <a:off x="9716655" y="6492873"/>
            <a:ext cx="665017" cy="365125"/>
          </a:xfrm>
          <a:prstGeom prst="rect">
            <a:avLst/>
          </a:prstGeom>
        </p:spPr>
        <p:txBody>
          <a:bodyPr/>
          <a:lstStyle>
            <a:lvl1pPr algn="r">
              <a:defRPr>
                <a:latin typeface="Courier New" panose="02070309020205020404" pitchFamily="49" charset="0"/>
                <a:cs typeface="Courier New" panose="02070309020205020404" pitchFamily="49" charset="0"/>
              </a:defRPr>
            </a:lvl1pPr>
          </a:lstStyle>
          <a:p>
            <a:fld id="{3223B1C1-F436-B547-9B2A-890445ACB437}" type="slidenum">
              <a:rPr lang="en-US" smtClean="0"/>
              <a:pPr/>
              <a:t>‹#›</a:t>
            </a:fld>
            <a:endParaRPr lang="en-US"/>
          </a:p>
        </p:txBody>
      </p:sp>
    </p:spTree>
    <p:extLst>
      <p:ext uri="{BB962C8B-B14F-4D97-AF65-F5344CB8AC3E}">
        <p14:creationId xmlns:p14="http://schemas.microsoft.com/office/powerpoint/2010/main" val="2351040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DEC42-5AB7-2C41-B726-50F8AB6F9094}"/>
              </a:ext>
            </a:extLst>
          </p:cNvPr>
          <p:cNvSpPr>
            <a:spLocks noGrp="1"/>
          </p:cNvSpPr>
          <p:nvPr>
            <p:ph type="title"/>
          </p:nvPr>
        </p:nvSpPr>
        <p:spPr>
          <a:xfrm>
            <a:off x="831850" y="1709738"/>
            <a:ext cx="10515600" cy="2852737"/>
          </a:xfrm>
        </p:spPr>
        <p:txBody>
          <a:bodyPr anchor="b">
            <a:normAutofit/>
          </a:bodyPr>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7181E3F1-9FDD-F94E-A5F4-8764484B97EB}"/>
              </a:ext>
            </a:extLst>
          </p:cNvPr>
          <p:cNvSpPr>
            <a:spLocks noGrp="1"/>
          </p:cNvSpPr>
          <p:nvPr>
            <p:ph type="body" idx="1"/>
          </p:nvPr>
        </p:nvSpPr>
        <p:spPr>
          <a:xfrm>
            <a:off x="831850" y="4589463"/>
            <a:ext cx="10515600" cy="1500187"/>
          </a:xfrm>
        </p:spPr>
        <p:txBody>
          <a:bodyPr/>
          <a:lstStyle>
            <a:lvl1pPr marL="0" indent="0">
              <a:buNone/>
              <a:defRPr sz="2400" b="1">
                <a:solidFill>
                  <a:srgbClr val="005F8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0504A25A-3893-40D9-9EDD-A8D86898DB1E}"/>
              </a:ext>
            </a:extLst>
          </p:cNvPr>
          <p:cNvSpPr>
            <a:spLocks noGrp="1"/>
          </p:cNvSpPr>
          <p:nvPr>
            <p:ph type="dt" sz="half" idx="10"/>
          </p:nvPr>
        </p:nvSpPr>
        <p:spPr>
          <a:xfrm>
            <a:off x="422563" y="6492875"/>
            <a:ext cx="2743200" cy="365125"/>
          </a:xfrm>
          <a:prstGeom prst="rect">
            <a:avLst/>
          </a:prstGeom>
        </p:spPr>
        <p:txBody>
          <a:bodyPr/>
          <a:lstStyle>
            <a:lvl1pPr>
              <a:defRPr>
                <a:latin typeface="Courier New" panose="02070309020205020404" pitchFamily="49" charset="0"/>
                <a:cs typeface="Courier New" panose="02070309020205020404" pitchFamily="49" charset="0"/>
              </a:defRPr>
            </a:lvl1pPr>
          </a:lstStyle>
          <a:p>
            <a:fld id="{EBAE3050-1444-B24F-9433-8F170CDFEE06}" type="datetimeFigureOut">
              <a:rPr lang="en-US" smtClean="0"/>
              <a:pPr/>
              <a:t>12/28/2023</a:t>
            </a:fld>
            <a:endParaRPr lang="en-US"/>
          </a:p>
        </p:txBody>
      </p:sp>
      <p:sp>
        <p:nvSpPr>
          <p:cNvPr id="8" name="Footer Placeholder 4">
            <a:extLst>
              <a:ext uri="{FF2B5EF4-FFF2-40B4-BE49-F238E27FC236}">
                <a16:creationId xmlns:a16="http://schemas.microsoft.com/office/drawing/2014/main" id="{6B7A3D14-CADA-432C-AC4A-FC5CADDD25E4}"/>
              </a:ext>
            </a:extLst>
          </p:cNvPr>
          <p:cNvSpPr>
            <a:spLocks noGrp="1"/>
          </p:cNvSpPr>
          <p:nvPr>
            <p:ph type="ftr" sz="quarter" idx="11"/>
          </p:nvPr>
        </p:nvSpPr>
        <p:spPr>
          <a:xfrm>
            <a:off x="4038600" y="6492874"/>
            <a:ext cx="4114800" cy="365125"/>
          </a:xfrm>
          <a:prstGeom prst="rect">
            <a:avLst/>
          </a:prstGeom>
        </p:spPr>
        <p:txBody>
          <a:bodyPr/>
          <a:lstStyle>
            <a:lvl1pPr algn="ctr">
              <a:defRPr>
                <a:latin typeface="Courier New" panose="02070309020205020404" pitchFamily="49" charset="0"/>
                <a:cs typeface="Courier New" panose="02070309020205020404" pitchFamily="49" charset="0"/>
              </a:defRPr>
            </a:lvl1pPr>
          </a:lstStyle>
          <a:p>
            <a:endParaRPr lang="en-US"/>
          </a:p>
        </p:txBody>
      </p:sp>
      <p:sp>
        <p:nvSpPr>
          <p:cNvPr id="9" name="Slide Number Placeholder 5">
            <a:extLst>
              <a:ext uri="{FF2B5EF4-FFF2-40B4-BE49-F238E27FC236}">
                <a16:creationId xmlns:a16="http://schemas.microsoft.com/office/drawing/2014/main" id="{2A59F2AA-6A0B-4632-80FB-903E1F35F536}"/>
              </a:ext>
            </a:extLst>
          </p:cNvPr>
          <p:cNvSpPr>
            <a:spLocks noGrp="1"/>
          </p:cNvSpPr>
          <p:nvPr>
            <p:ph type="sldNum" sz="quarter" idx="12"/>
          </p:nvPr>
        </p:nvSpPr>
        <p:spPr>
          <a:xfrm>
            <a:off x="9716655" y="6492873"/>
            <a:ext cx="665017" cy="365125"/>
          </a:xfrm>
          <a:prstGeom prst="rect">
            <a:avLst/>
          </a:prstGeom>
        </p:spPr>
        <p:txBody>
          <a:bodyPr/>
          <a:lstStyle>
            <a:lvl1pPr algn="r">
              <a:defRPr>
                <a:latin typeface="Courier New" panose="02070309020205020404" pitchFamily="49" charset="0"/>
                <a:cs typeface="Courier New" panose="02070309020205020404" pitchFamily="49" charset="0"/>
              </a:defRPr>
            </a:lvl1pPr>
          </a:lstStyle>
          <a:p>
            <a:fld id="{3223B1C1-F436-B547-9B2A-890445ACB437}" type="slidenum">
              <a:rPr lang="en-US" smtClean="0"/>
              <a:pPr/>
              <a:t>‹#›</a:t>
            </a:fld>
            <a:endParaRPr lang="en-US"/>
          </a:p>
        </p:txBody>
      </p:sp>
    </p:spTree>
    <p:extLst>
      <p:ext uri="{BB962C8B-B14F-4D97-AF65-F5344CB8AC3E}">
        <p14:creationId xmlns:p14="http://schemas.microsoft.com/office/powerpoint/2010/main" val="297449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8799A-7BF2-284F-968F-F225F9D06E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E04C-0290-0B46-AC51-A296B7F9D3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150102-04FE-A64D-891D-2ACE51A384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B015D69-7259-4405-812E-5893ECBC8BAB}"/>
              </a:ext>
            </a:extLst>
          </p:cNvPr>
          <p:cNvSpPr>
            <a:spLocks noGrp="1"/>
          </p:cNvSpPr>
          <p:nvPr>
            <p:ph type="dt" sz="half" idx="10"/>
          </p:nvPr>
        </p:nvSpPr>
        <p:spPr>
          <a:xfrm>
            <a:off x="422563" y="6492875"/>
            <a:ext cx="2743200" cy="365125"/>
          </a:xfrm>
          <a:prstGeom prst="rect">
            <a:avLst/>
          </a:prstGeom>
        </p:spPr>
        <p:txBody>
          <a:bodyPr/>
          <a:lstStyle>
            <a:lvl1pPr>
              <a:defRPr>
                <a:latin typeface="Courier New" panose="02070309020205020404" pitchFamily="49" charset="0"/>
                <a:cs typeface="Courier New" panose="02070309020205020404" pitchFamily="49" charset="0"/>
              </a:defRPr>
            </a:lvl1pPr>
          </a:lstStyle>
          <a:p>
            <a:fld id="{EBAE3050-1444-B24F-9433-8F170CDFEE06}" type="datetimeFigureOut">
              <a:rPr lang="en-US" smtClean="0"/>
              <a:pPr/>
              <a:t>12/28/2023</a:t>
            </a:fld>
            <a:endParaRPr lang="en-US"/>
          </a:p>
        </p:txBody>
      </p:sp>
      <p:sp>
        <p:nvSpPr>
          <p:cNvPr id="9" name="Footer Placeholder 4">
            <a:extLst>
              <a:ext uri="{FF2B5EF4-FFF2-40B4-BE49-F238E27FC236}">
                <a16:creationId xmlns:a16="http://schemas.microsoft.com/office/drawing/2014/main" id="{D24B58C2-CCFA-483C-BE38-63D55E59C798}"/>
              </a:ext>
            </a:extLst>
          </p:cNvPr>
          <p:cNvSpPr>
            <a:spLocks noGrp="1"/>
          </p:cNvSpPr>
          <p:nvPr>
            <p:ph type="ftr" sz="quarter" idx="11"/>
          </p:nvPr>
        </p:nvSpPr>
        <p:spPr>
          <a:xfrm>
            <a:off x="4038600" y="6492874"/>
            <a:ext cx="4114800" cy="365125"/>
          </a:xfrm>
          <a:prstGeom prst="rect">
            <a:avLst/>
          </a:prstGeom>
        </p:spPr>
        <p:txBody>
          <a:bodyPr/>
          <a:lstStyle>
            <a:lvl1pPr algn="ctr">
              <a:defRPr>
                <a:latin typeface="Courier New" panose="02070309020205020404" pitchFamily="49" charset="0"/>
                <a:cs typeface="Courier New" panose="02070309020205020404" pitchFamily="49" charset="0"/>
              </a:defRPr>
            </a:lvl1pPr>
          </a:lstStyle>
          <a:p>
            <a:endParaRPr lang="en-US"/>
          </a:p>
        </p:txBody>
      </p:sp>
      <p:sp>
        <p:nvSpPr>
          <p:cNvPr id="10" name="Slide Number Placeholder 5">
            <a:extLst>
              <a:ext uri="{FF2B5EF4-FFF2-40B4-BE49-F238E27FC236}">
                <a16:creationId xmlns:a16="http://schemas.microsoft.com/office/drawing/2014/main" id="{F1A3D37B-41E8-49F2-84F7-2CC70200C97C}"/>
              </a:ext>
            </a:extLst>
          </p:cNvPr>
          <p:cNvSpPr>
            <a:spLocks noGrp="1"/>
          </p:cNvSpPr>
          <p:nvPr>
            <p:ph type="sldNum" sz="quarter" idx="12"/>
          </p:nvPr>
        </p:nvSpPr>
        <p:spPr>
          <a:xfrm>
            <a:off x="9716655" y="6492873"/>
            <a:ext cx="665017" cy="365125"/>
          </a:xfrm>
          <a:prstGeom prst="rect">
            <a:avLst/>
          </a:prstGeom>
        </p:spPr>
        <p:txBody>
          <a:bodyPr/>
          <a:lstStyle>
            <a:lvl1pPr algn="r">
              <a:defRPr>
                <a:latin typeface="Courier New" panose="02070309020205020404" pitchFamily="49" charset="0"/>
                <a:cs typeface="Courier New" panose="02070309020205020404" pitchFamily="49" charset="0"/>
              </a:defRPr>
            </a:lvl1pPr>
          </a:lstStyle>
          <a:p>
            <a:fld id="{3223B1C1-F436-B547-9B2A-890445ACB437}" type="slidenum">
              <a:rPr lang="en-US" smtClean="0"/>
              <a:pPr/>
              <a:t>‹#›</a:t>
            </a:fld>
            <a:endParaRPr lang="en-US"/>
          </a:p>
        </p:txBody>
      </p:sp>
    </p:spTree>
    <p:extLst>
      <p:ext uri="{BB962C8B-B14F-4D97-AF65-F5344CB8AC3E}">
        <p14:creationId xmlns:p14="http://schemas.microsoft.com/office/powerpoint/2010/main" val="3905248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1E49-DBC5-4D4F-A1BC-3716C5E81F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9D2987-640B-AA4F-A8E6-5FF8573257AB}"/>
              </a:ext>
            </a:extLst>
          </p:cNvPr>
          <p:cNvSpPr>
            <a:spLocks noGrp="1"/>
          </p:cNvSpPr>
          <p:nvPr>
            <p:ph type="body" idx="1"/>
          </p:nvPr>
        </p:nvSpPr>
        <p:spPr>
          <a:xfrm>
            <a:off x="839788" y="1681163"/>
            <a:ext cx="5157787" cy="823912"/>
          </a:xfrm>
        </p:spPr>
        <p:txBody>
          <a:bodyPr anchor="b"/>
          <a:lstStyle>
            <a:lvl1pPr marL="0" indent="0">
              <a:buNone/>
              <a:defRPr sz="2400" b="1">
                <a:solidFill>
                  <a:srgbClr val="005F8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267119-9068-614B-BA33-E2D879A0CB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5028F0-B819-1449-A838-D24297931B8B}"/>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5F8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EC79E4-9F0C-744D-BA84-8860519EAD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154880CE-79D6-4789-9AE1-CE259E580CC9}"/>
              </a:ext>
            </a:extLst>
          </p:cNvPr>
          <p:cNvSpPr>
            <a:spLocks noGrp="1"/>
          </p:cNvSpPr>
          <p:nvPr>
            <p:ph type="dt" sz="half" idx="10"/>
          </p:nvPr>
        </p:nvSpPr>
        <p:spPr>
          <a:xfrm>
            <a:off x="422563" y="6492875"/>
            <a:ext cx="2743200" cy="365125"/>
          </a:xfrm>
          <a:prstGeom prst="rect">
            <a:avLst/>
          </a:prstGeom>
        </p:spPr>
        <p:txBody>
          <a:bodyPr/>
          <a:lstStyle>
            <a:lvl1pPr>
              <a:defRPr>
                <a:latin typeface="Courier New" panose="02070309020205020404" pitchFamily="49" charset="0"/>
                <a:cs typeface="Courier New" panose="02070309020205020404" pitchFamily="49" charset="0"/>
              </a:defRPr>
            </a:lvl1pPr>
          </a:lstStyle>
          <a:p>
            <a:fld id="{EBAE3050-1444-B24F-9433-8F170CDFEE06}" type="datetimeFigureOut">
              <a:rPr lang="en-US" smtClean="0"/>
              <a:pPr/>
              <a:t>12/28/2023</a:t>
            </a:fld>
            <a:endParaRPr lang="en-US"/>
          </a:p>
        </p:txBody>
      </p:sp>
      <p:sp>
        <p:nvSpPr>
          <p:cNvPr id="11" name="Footer Placeholder 4">
            <a:extLst>
              <a:ext uri="{FF2B5EF4-FFF2-40B4-BE49-F238E27FC236}">
                <a16:creationId xmlns:a16="http://schemas.microsoft.com/office/drawing/2014/main" id="{330635D3-B17A-4A20-9E15-7E1300970B46}"/>
              </a:ext>
            </a:extLst>
          </p:cNvPr>
          <p:cNvSpPr>
            <a:spLocks noGrp="1"/>
          </p:cNvSpPr>
          <p:nvPr>
            <p:ph type="ftr" sz="quarter" idx="11"/>
          </p:nvPr>
        </p:nvSpPr>
        <p:spPr>
          <a:xfrm>
            <a:off x="4038600" y="6492874"/>
            <a:ext cx="4114800" cy="365125"/>
          </a:xfrm>
          <a:prstGeom prst="rect">
            <a:avLst/>
          </a:prstGeom>
        </p:spPr>
        <p:txBody>
          <a:bodyPr/>
          <a:lstStyle>
            <a:lvl1pPr algn="ctr">
              <a:defRPr>
                <a:latin typeface="Courier New" panose="02070309020205020404" pitchFamily="49" charset="0"/>
                <a:cs typeface="Courier New" panose="02070309020205020404" pitchFamily="49" charset="0"/>
              </a:defRPr>
            </a:lvl1pPr>
          </a:lstStyle>
          <a:p>
            <a:endParaRPr lang="en-US"/>
          </a:p>
        </p:txBody>
      </p:sp>
      <p:sp>
        <p:nvSpPr>
          <p:cNvPr id="12" name="Slide Number Placeholder 5">
            <a:extLst>
              <a:ext uri="{FF2B5EF4-FFF2-40B4-BE49-F238E27FC236}">
                <a16:creationId xmlns:a16="http://schemas.microsoft.com/office/drawing/2014/main" id="{B251E13C-979D-4818-BBE2-0E35DADE84C8}"/>
              </a:ext>
            </a:extLst>
          </p:cNvPr>
          <p:cNvSpPr>
            <a:spLocks noGrp="1"/>
          </p:cNvSpPr>
          <p:nvPr>
            <p:ph type="sldNum" sz="quarter" idx="12"/>
          </p:nvPr>
        </p:nvSpPr>
        <p:spPr>
          <a:xfrm>
            <a:off x="9716655" y="6492873"/>
            <a:ext cx="665017" cy="365125"/>
          </a:xfrm>
          <a:prstGeom prst="rect">
            <a:avLst/>
          </a:prstGeom>
        </p:spPr>
        <p:txBody>
          <a:bodyPr/>
          <a:lstStyle>
            <a:lvl1pPr algn="r">
              <a:defRPr>
                <a:latin typeface="Courier New" panose="02070309020205020404" pitchFamily="49" charset="0"/>
                <a:cs typeface="Courier New" panose="02070309020205020404" pitchFamily="49" charset="0"/>
              </a:defRPr>
            </a:lvl1pPr>
          </a:lstStyle>
          <a:p>
            <a:fld id="{3223B1C1-F436-B547-9B2A-890445ACB437}" type="slidenum">
              <a:rPr lang="en-US" smtClean="0"/>
              <a:pPr/>
              <a:t>‹#›</a:t>
            </a:fld>
            <a:endParaRPr lang="en-US"/>
          </a:p>
        </p:txBody>
      </p:sp>
    </p:spTree>
    <p:extLst>
      <p:ext uri="{BB962C8B-B14F-4D97-AF65-F5344CB8AC3E}">
        <p14:creationId xmlns:p14="http://schemas.microsoft.com/office/powerpoint/2010/main" val="801592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A8CE-82A9-9342-AFE9-05C10C3C0F9E}"/>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0A6A779D-B595-49FD-B047-9E4773CBB9D9}"/>
              </a:ext>
            </a:extLst>
          </p:cNvPr>
          <p:cNvSpPr>
            <a:spLocks noGrp="1"/>
          </p:cNvSpPr>
          <p:nvPr>
            <p:ph type="dt" sz="half" idx="10"/>
          </p:nvPr>
        </p:nvSpPr>
        <p:spPr>
          <a:xfrm>
            <a:off x="422563" y="6492875"/>
            <a:ext cx="2743200" cy="365125"/>
          </a:xfrm>
          <a:prstGeom prst="rect">
            <a:avLst/>
          </a:prstGeom>
        </p:spPr>
        <p:txBody>
          <a:bodyPr/>
          <a:lstStyle>
            <a:lvl1pPr>
              <a:defRPr>
                <a:latin typeface="Courier New" panose="02070309020205020404" pitchFamily="49" charset="0"/>
                <a:cs typeface="Courier New" panose="02070309020205020404" pitchFamily="49" charset="0"/>
              </a:defRPr>
            </a:lvl1pPr>
          </a:lstStyle>
          <a:p>
            <a:fld id="{EBAE3050-1444-B24F-9433-8F170CDFEE06}" type="datetimeFigureOut">
              <a:rPr lang="en-US" smtClean="0"/>
              <a:pPr/>
              <a:t>12/28/2023</a:t>
            </a:fld>
            <a:endParaRPr lang="en-US"/>
          </a:p>
        </p:txBody>
      </p:sp>
      <p:sp>
        <p:nvSpPr>
          <p:cNvPr id="7" name="Footer Placeholder 4">
            <a:extLst>
              <a:ext uri="{FF2B5EF4-FFF2-40B4-BE49-F238E27FC236}">
                <a16:creationId xmlns:a16="http://schemas.microsoft.com/office/drawing/2014/main" id="{1234E4B2-41D4-493E-8AF3-429AE477BC87}"/>
              </a:ext>
            </a:extLst>
          </p:cNvPr>
          <p:cNvSpPr>
            <a:spLocks noGrp="1"/>
          </p:cNvSpPr>
          <p:nvPr>
            <p:ph type="ftr" sz="quarter" idx="11"/>
          </p:nvPr>
        </p:nvSpPr>
        <p:spPr>
          <a:xfrm>
            <a:off x="4038600" y="6492874"/>
            <a:ext cx="4114800" cy="365125"/>
          </a:xfrm>
          <a:prstGeom prst="rect">
            <a:avLst/>
          </a:prstGeom>
        </p:spPr>
        <p:txBody>
          <a:bodyPr/>
          <a:lstStyle>
            <a:lvl1pPr algn="ctr">
              <a:defRPr>
                <a:latin typeface="Courier New" panose="02070309020205020404" pitchFamily="49" charset="0"/>
                <a:cs typeface="Courier New" panose="02070309020205020404" pitchFamily="49" charset="0"/>
              </a:defRPr>
            </a:lvl1pPr>
          </a:lstStyle>
          <a:p>
            <a:endParaRPr lang="en-US"/>
          </a:p>
        </p:txBody>
      </p:sp>
      <p:sp>
        <p:nvSpPr>
          <p:cNvPr id="8" name="Slide Number Placeholder 5">
            <a:extLst>
              <a:ext uri="{FF2B5EF4-FFF2-40B4-BE49-F238E27FC236}">
                <a16:creationId xmlns:a16="http://schemas.microsoft.com/office/drawing/2014/main" id="{2B945958-70A8-468D-8C2C-9AFE36355F6B}"/>
              </a:ext>
            </a:extLst>
          </p:cNvPr>
          <p:cNvSpPr>
            <a:spLocks noGrp="1"/>
          </p:cNvSpPr>
          <p:nvPr>
            <p:ph type="sldNum" sz="quarter" idx="12"/>
          </p:nvPr>
        </p:nvSpPr>
        <p:spPr>
          <a:xfrm>
            <a:off x="9716655" y="6492873"/>
            <a:ext cx="665017" cy="365125"/>
          </a:xfrm>
          <a:prstGeom prst="rect">
            <a:avLst/>
          </a:prstGeom>
        </p:spPr>
        <p:txBody>
          <a:bodyPr/>
          <a:lstStyle>
            <a:lvl1pPr algn="r">
              <a:defRPr>
                <a:latin typeface="Courier New" panose="02070309020205020404" pitchFamily="49" charset="0"/>
                <a:cs typeface="Courier New" panose="02070309020205020404" pitchFamily="49" charset="0"/>
              </a:defRPr>
            </a:lvl1pPr>
          </a:lstStyle>
          <a:p>
            <a:fld id="{3223B1C1-F436-B547-9B2A-890445ACB437}" type="slidenum">
              <a:rPr lang="en-US" smtClean="0"/>
              <a:pPr/>
              <a:t>‹#›</a:t>
            </a:fld>
            <a:endParaRPr lang="en-US"/>
          </a:p>
        </p:txBody>
      </p:sp>
    </p:spTree>
    <p:extLst>
      <p:ext uri="{BB962C8B-B14F-4D97-AF65-F5344CB8AC3E}">
        <p14:creationId xmlns:p14="http://schemas.microsoft.com/office/powerpoint/2010/main" val="1492967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A8CE-82A9-9342-AFE9-05C10C3C0F9E}"/>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0A6A779D-B595-49FD-B047-9E4773CBB9D9}"/>
              </a:ext>
            </a:extLst>
          </p:cNvPr>
          <p:cNvSpPr>
            <a:spLocks noGrp="1"/>
          </p:cNvSpPr>
          <p:nvPr>
            <p:ph type="dt" sz="half" idx="10"/>
          </p:nvPr>
        </p:nvSpPr>
        <p:spPr>
          <a:xfrm>
            <a:off x="422563" y="6492875"/>
            <a:ext cx="2743200" cy="365125"/>
          </a:xfrm>
          <a:prstGeom prst="rect">
            <a:avLst/>
          </a:prstGeom>
        </p:spPr>
        <p:txBody>
          <a:bodyPr/>
          <a:lstStyle>
            <a:lvl1pPr>
              <a:defRPr>
                <a:latin typeface="Courier New" panose="02070309020205020404" pitchFamily="49" charset="0"/>
                <a:cs typeface="Courier New" panose="02070309020205020404" pitchFamily="49" charset="0"/>
              </a:defRPr>
            </a:lvl1pPr>
          </a:lstStyle>
          <a:p>
            <a:fld id="{EBAE3050-1444-B24F-9433-8F170CDFEE06}" type="datetimeFigureOut">
              <a:rPr lang="en-US" smtClean="0"/>
              <a:pPr/>
              <a:t>12/28/2023</a:t>
            </a:fld>
            <a:endParaRPr lang="en-US"/>
          </a:p>
        </p:txBody>
      </p:sp>
      <p:sp>
        <p:nvSpPr>
          <p:cNvPr id="7" name="Footer Placeholder 4">
            <a:extLst>
              <a:ext uri="{FF2B5EF4-FFF2-40B4-BE49-F238E27FC236}">
                <a16:creationId xmlns:a16="http://schemas.microsoft.com/office/drawing/2014/main" id="{1234E4B2-41D4-493E-8AF3-429AE477BC87}"/>
              </a:ext>
            </a:extLst>
          </p:cNvPr>
          <p:cNvSpPr>
            <a:spLocks noGrp="1"/>
          </p:cNvSpPr>
          <p:nvPr>
            <p:ph type="ftr" sz="quarter" idx="11"/>
          </p:nvPr>
        </p:nvSpPr>
        <p:spPr>
          <a:xfrm>
            <a:off x="4038600" y="6492874"/>
            <a:ext cx="4114800" cy="365125"/>
          </a:xfrm>
          <a:prstGeom prst="rect">
            <a:avLst/>
          </a:prstGeom>
        </p:spPr>
        <p:txBody>
          <a:bodyPr/>
          <a:lstStyle>
            <a:lvl1pPr algn="ctr">
              <a:defRPr>
                <a:latin typeface="Courier New" panose="02070309020205020404" pitchFamily="49" charset="0"/>
                <a:cs typeface="Courier New" panose="02070309020205020404" pitchFamily="49" charset="0"/>
              </a:defRPr>
            </a:lvl1pPr>
          </a:lstStyle>
          <a:p>
            <a:endParaRPr lang="en-US"/>
          </a:p>
        </p:txBody>
      </p:sp>
      <p:sp>
        <p:nvSpPr>
          <p:cNvPr id="8" name="Slide Number Placeholder 5">
            <a:extLst>
              <a:ext uri="{FF2B5EF4-FFF2-40B4-BE49-F238E27FC236}">
                <a16:creationId xmlns:a16="http://schemas.microsoft.com/office/drawing/2014/main" id="{2B945958-70A8-468D-8C2C-9AFE36355F6B}"/>
              </a:ext>
            </a:extLst>
          </p:cNvPr>
          <p:cNvSpPr>
            <a:spLocks noGrp="1"/>
          </p:cNvSpPr>
          <p:nvPr>
            <p:ph type="sldNum" sz="quarter" idx="12"/>
          </p:nvPr>
        </p:nvSpPr>
        <p:spPr>
          <a:xfrm>
            <a:off x="9716655" y="6492873"/>
            <a:ext cx="665017" cy="365125"/>
          </a:xfrm>
          <a:prstGeom prst="rect">
            <a:avLst/>
          </a:prstGeom>
        </p:spPr>
        <p:txBody>
          <a:bodyPr/>
          <a:lstStyle>
            <a:lvl1pPr algn="r">
              <a:defRPr>
                <a:latin typeface="Courier New" panose="02070309020205020404" pitchFamily="49" charset="0"/>
                <a:cs typeface="Courier New" panose="02070309020205020404" pitchFamily="49" charset="0"/>
              </a:defRPr>
            </a:lvl1pPr>
          </a:lstStyle>
          <a:p>
            <a:fld id="{3223B1C1-F436-B547-9B2A-890445ACB437}" type="slidenum">
              <a:rPr lang="en-US" smtClean="0"/>
              <a:pPr/>
              <a:t>‹#›</a:t>
            </a:fld>
            <a:endParaRPr lang="en-US"/>
          </a:p>
        </p:txBody>
      </p:sp>
      <p:sp>
        <p:nvSpPr>
          <p:cNvPr id="9" name="Content Placeholder 2">
            <a:extLst>
              <a:ext uri="{FF2B5EF4-FFF2-40B4-BE49-F238E27FC236}">
                <a16:creationId xmlns:a16="http://schemas.microsoft.com/office/drawing/2014/main" id="{83F389A2-80F9-41EB-931F-3264B213C245}"/>
              </a:ext>
            </a:extLst>
          </p:cNvPr>
          <p:cNvSpPr>
            <a:spLocks noGrp="1"/>
          </p:cNvSpPr>
          <p:nvPr>
            <p:ph idx="1"/>
          </p:nvPr>
        </p:nvSpPr>
        <p:spPr>
          <a:xfrm>
            <a:off x="5183188" y="2057401"/>
            <a:ext cx="5586412" cy="3811588"/>
          </a:xfr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FFC6C38-500A-486F-934E-7229A500D024}"/>
              </a:ext>
            </a:extLst>
          </p:cNvPr>
          <p:cNvSpPr>
            <a:spLocks noGrp="1"/>
          </p:cNvSpPr>
          <p:nvPr>
            <p:ph type="body" sz="half" idx="2"/>
          </p:nvPr>
        </p:nvSpPr>
        <p:spPr>
          <a:xfrm>
            <a:off x="839788" y="2057400"/>
            <a:ext cx="3932237" cy="3811588"/>
          </a:xfrm>
        </p:spPr>
        <p:txBody>
          <a:bodyPr>
            <a:normAutofit/>
          </a:bodyPr>
          <a:lstStyle>
            <a:lvl1pPr marL="0" indent="0">
              <a:buNone/>
              <a:defRPr sz="2400" b="1">
                <a:solidFill>
                  <a:srgbClr val="005F8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40606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A8CE-82A9-9342-AFE9-05C10C3C0F9E}"/>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0A6A779D-B595-49FD-B047-9E4773CBB9D9}"/>
              </a:ext>
            </a:extLst>
          </p:cNvPr>
          <p:cNvSpPr>
            <a:spLocks noGrp="1"/>
          </p:cNvSpPr>
          <p:nvPr>
            <p:ph type="dt" sz="half" idx="10"/>
          </p:nvPr>
        </p:nvSpPr>
        <p:spPr>
          <a:xfrm>
            <a:off x="422563" y="6492875"/>
            <a:ext cx="2743200" cy="365125"/>
          </a:xfrm>
          <a:prstGeom prst="rect">
            <a:avLst/>
          </a:prstGeom>
        </p:spPr>
        <p:txBody>
          <a:bodyPr/>
          <a:lstStyle>
            <a:lvl1pPr>
              <a:defRPr>
                <a:latin typeface="Courier New" panose="02070309020205020404" pitchFamily="49" charset="0"/>
                <a:cs typeface="Courier New" panose="02070309020205020404" pitchFamily="49" charset="0"/>
              </a:defRPr>
            </a:lvl1pPr>
          </a:lstStyle>
          <a:p>
            <a:fld id="{EBAE3050-1444-B24F-9433-8F170CDFEE06}" type="datetimeFigureOut">
              <a:rPr lang="en-US" smtClean="0"/>
              <a:pPr/>
              <a:t>12/28/2023</a:t>
            </a:fld>
            <a:endParaRPr lang="en-US"/>
          </a:p>
        </p:txBody>
      </p:sp>
      <p:sp>
        <p:nvSpPr>
          <p:cNvPr id="7" name="Footer Placeholder 4">
            <a:extLst>
              <a:ext uri="{FF2B5EF4-FFF2-40B4-BE49-F238E27FC236}">
                <a16:creationId xmlns:a16="http://schemas.microsoft.com/office/drawing/2014/main" id="{1234E4B2-41D4-493E-8AF3-429AE477BC87}"/>
              </a:ext>
            </a:extLst>
          </p:cNvPr>
          <p:cNvSpPr>
            <a:spLocks noGrp="1"/>
          </p:cNvSpPr>
          <p:nvPr>
            <p:ph type="ftr" sz="quarter" idx="11"/>
          </p:nvPr>
        </p:nvSpPr>
        <p:spPr>
          <a:xfrm>
            <a:off x="4038600" y="6492874"/>
            <a:ext cx="4114800" cy="365125"/>
          </a:xfrm>
          <a:prstGeom prst="rect">
            <a:avLst/>
          </a:prstGeom>
        </p:spPr>
        <p:txBody>
          <a:bodyPr/>
          <a:lstStyle>
            <a:lvl1pPr algn="ctr">
              <a:defRPr>
                <a:latin typeface="Courier New" panose="02070309020205020404" pitchFamily="49" charset="0"/>
                <a:cs typeface="Courier New" panose="02070309020205020404" pitchFamily="49" charset="0"/>
              </a:defRPr>
            </a:lvl1pPr>
          </a:lstStyle>
          <a:p>
            <a:endParaRPr lang="en-US"/>
          </a:p>
        </p:txBody>
      </p:sp>
      <p:sp>
        <p:nvSpPr>
          <p:cNvPr id="8" name="Slide Number Placeholder 5">
            <a:extLst>
              <a:ext uri="{FF2B5EF4-FFF2-40B4-BE49-F238E27FC236}">
                <a16:creationId xmlns:a16="http://schemas.microsoft.com/office/drawing/2014/main" id="{2B945958-70A8-468D-8C2C-9AFE36355F6B}"/>
              </a:ext>
            </a:extLst>
          </p:cNvPr>
          <p:cNvSpPr>
            <a:spLocks noGrp="1"/>
          </p:cNvSpPr>
          <p:nvPr>
            <p:ph type="sldNum" sz="quarter" idx="12"/>
          </p:nvPr>
        </p:nvSpPr>
        <p:spPr>
          <a:xfrm>
            <a:off x="9716655" y="6492873"/>
            <a:ext cx="665017" cy="365125"/>
          </a:xfrm>
          <a:prstGeom prst="rect">
            <a:avLst/>
          </a:prstGeom>
        </p:spPr>
        <p:txBody>
          <a:bodyPr/>
          <a:lstStyle>
            <a:lvl1pPr algn="r">
              <a:defRPr>
                <a:latin typeface="Courier New" panose="02070309020205020404" pitchFamily="49" charset="0"/>
                <a:cs typeface="Courier New" panose="02070309020205020404" pitchFamily="49" charset="0"/>
              </a:defRPr>
            </a:lvl1pPr>
          </a:lstStyle>
          <a:p>
            <a:fld id="{3223B1C1-F436-B547-9B2A-890445ACB437}" type="slidenum">
              <a:rPr lang="en-US" smtClean="0"/>
              <a:pPr/>
              <a:t>‹#›</a:t>
            </a:fld>
            <a:endParaRPr lang="en-US"/>
          </a:p>
        </p:txBody>
      </p:sp>
      <p:sp>
        <p:nvSpPr>
          <p:cNvPr id="10" name="Text Placeholder 3">
            <a:extLst>
              <a:ext uri="{FF2B5EF4-FFF2-40B4-BE49-F238E27FC236}">
                <a16:creationId xmlns:a16="http://schemas.microsoft.com/office/drawing/2014/main" id="{3FFC6C38-500A-486F-934E-7229A500D024}"/>
              </a:ext>
            </a:extLst>
          </p:cNvPr>
          <p:cNvSpPr>
            <a:spLocks noGrp="1"/>
          </p:cNvSpPr>
          <p:nvPr>
            <p:ph type="body" sz="half" idx="2"/>
          </p:nvPr>
        </p:nvSpPr>
        <p:spPr>
          <a:xfrm>
            <a:off x="839788" y="2057400"/>
            <a:ext cx="3932237" cy="3811588"/>
          </a:xfrm>
        </p:spPr>
        <p:txBody>
          <a:bodyPr>
            <a:normAutofit/>
          </a:bodyPr>
          <a:lstStyle>
            <a:lvl1pPr marL="0" indent="0">
              <a:buNone/>
              <a:defRPr sz="2400" b="1">
                <a:solidFill>
                  <a:srgbClr val="005F8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Picture Placeholder 2">
            <a:extLst>
              <a:ext uri="{FF2B5EF4-FFF2-40B4-BE49-F238E27FC236}">
                <a16:creationId xmlns:a16="http://schemas.microsoft.com/office/drawing/2014/main" id="{3CE1846B-9EEB-4E28-AA3E-2849C597BB5A}"/>
              </a:ext>
            </a:extLst>
          </p:cNvPr>
          <p:cNvSpPr>
            <a:spLocks noGrp="1"/>
          </p:cNvSpPr>
          <p:nvPr>
            <p:ph type="pic" idx="1"/>
          </p:nvPr>
        </p:nvSpPr>
        <p:spPr>
          <a:xfrm>
            <a:off x="5183188" y="2057400"/>
            <a:ext cx="5510212"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71247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ACCBAF1-C2A9-4DD9-8ED7-47A55891D176}"/>
              </a:ext>
            </a:extLst>
          </p:cNvPr>
          <p:cNvSpPr>
            <a:spLocks noGrp="1"/>
          </p:cNvSpPr>
          <p:nvPr>
            <p:ph type="dt" sz="half" idx="10"/>
          </p:nvPr>
        </p:nvSpPr>
        <p:spPr>
          <a:xfrm>
            <a:off x="422563" y="6492875"/>
            <a:ext cx="2743200" cy="365125"/>
          </a:xfrm>
          <a:prstGeom prst="rect">
            <a:avLst/>
          </a:prstGeom>
        </p:spPr>
        <p:txBody>
          <a:bodyPr/>
          <a:lstStyle>
            <a:lvl1pPr>
              <a:defRPr>
                <a:latin typeface="Courier New" panose="02070309020205020404" pitchFamily="49" charset="0"/>
                <a:cs typeface="Courier New" panose="02070309020205020404" pitchFamily="49" charset="0"/>
              </a:defRPr>
            </a:lvl1pPr>
          </a:lstStyle>
          <a:p>
            <a:fld id="{EBAE3050-1444-B24F-9433-8F170CDFEE06}" type="datetimeFigureOut">
              <a:rPr lang="en-US" smtClean="0"/>
              <a:pPr/>
              <a:t>12/28/2023</a:t>
            </a:fld>
            <a:endParaRPr lang="en-US"/>
          </a:p>
        </p:txBody>
      </p:sp>
      <p:sp>
        <p:nvSpPr>
          <p:cNvPr id="6" name="Footer Placeholder 4">
            <a:extLst>
              <a:ext uri="{FF2B5EF4-FFF2-40B4-BE49-F238E27FC236}">
                <a16:creationId xmlns:a16="http://schemas.microsoft.com/office/drawing/2014/main" id="{B0485E36-6A6B-4C32-99F9-10B8AD3B0B7B}"/>
              </a:ext>
            </a:extLst>
          </p:cNvPr>
          <p:cNvSpPr>
            <a:spLocks noGrp="1"/>
          </p:cNvSpPr>
          <p:nvPr>
            <p:ph type="ftr" sz="quarter" idx="11"/>
          </p:nvPr>
        </p:nvSpPr>
        <p:spPr>
          <a:xfrm>
            <a:off x="4038600" y="6492874"/>
            <a:ext cx="4114800" cy="365125"/>
          </a:xfrm>
          <a:prstGeom prst="rect">
            <a:avLst/>
          </a:prstGeom>
        </p:spPr>
        <p:txBody>
          <a:bodyPr/>
          <a:lstStyle>
            <a:lvl1pPr algn="ctr">
              <a:defRPr>
                <a:latin typeface="Courier New" panose="02070309020205020404" pitchFamily="49" charset="0"/>
                <a:cs typeface="Courier New" panose="02070309020205020404" pitchFamily="49" charset="0"/>
              </a:defRPr>
            </a:lvl1pPr>
          </a:lstStyle>
          <a:p>
            <a:endParaRPr lang="en-US"/>
          </a:p>
        </p:txBody>
      </p:sp>
      <p:sp>
        <p:nvSpPr>
          <p:cNvPr id="7" name="Slide Number Placeholder 5">
            <a:extLst>
              <a:ext uri="{FF2B5EF4-FFF2-40B4-BE49-F238E27FC236}">
                <a16:creationId xmlns:a16="http://schemas.microsoft.com/office/drawing/2014/main" id="{D750CC9D-7D0A-4783-A780-DBB890026FF3}"/>
              </a:ext>
            </a:extLst>
          </p:cNvPr>
          <p:cNvSpPr>
            <a:spLocks noGrp="1"/>
          </p:cNvSpPr>
          <p:nvPr>
            <p:ph type="sldNum" sz="quarter" idx="12"/>
          </p:nvPr>
        </p:nvSpPr>
        <p:spPr>
          <a:xfrm>
            <a:off x="9716655" y="6492873"/>
            <a:ext cx="665017" cy="365125"/>
          </a:xfrm>
          <a:prstGeom prst="rect">
            <a:avLst/>
          </a:prstGeom>
        </p:spPr>
        <p:txBody>
          <a:bodyPr/>
          <a:lstStyle>
            <a:lvl1pPr algn="r">
              <a:defRPr>
                <a:latin typeface="Courier New" panose="02070309020205020404" pitchFamily="49" charset="0"/>
                <a:cs typeface="Courier New" panose="02070309020205020404" pitchFamily="49" charset="0"/>
              </a:defRPr>
            </a:lvl1pPr>
          </a:lstStyle>
          <a:p>
            <a:fld id="{3223B1C1-F436-B547-9B2A-890445ACB437}" type="slidenum">
              <a:rPr lang="en-US" smtClean="0"/>
              <a:pPr/>
              <a:t>‹#›</a:t>
            </a:fld>
            <a:endParaRPr lang="en-US"/>
          </a:p>
        </p:txBody>
      </p:sp>
      <p:sp>
        <p:nvSpPr>
          <p:cNvPr id="9" name="Content Placeholder 2">
            <a:extLst>
              <a:ext uri="{FF2B5EF4-FFF2-40B4-BE49-F238E27FC236}">
                <a16:creationId xmlns:a16="http://schemas.microsoft.com/office/drawing/2014/main" id="{7A25A792-1D9C-4AF0-92DE-BE1921EE03BC}"/>
              </a:ext>
            </a:extLst>
          </p:cNvPr>
          <p:cNvSpPr>
            <a:spLocks noGrp="1"/>
          </p:cNvSpPr>
          <p:nvPr>
            <p:ph idx="1"/>
          </p:nvPr>
        </p:nvSpPr>
        <p:spPr>
          <a:xfrm>
            <a:off x="838200" y="2126417"/>
            <a:ext cx="10515600" cy="4351338"/>
          </a:xfrm>
        </p:spPr>
        <p:txBody>
          <a:bodyPr/>
          <a:lstStyle/>
          <a:p>
            <a:pPr marL="0" indent="0">
              <a:buNone/>
            </a:pPr>
            <a:r>
              <a:rPr lang="en-US" sz="2400"/>
              <a:t>Topic</a:t>
            </a:r>
          </a:p>
          <a:p>
            <a:r>
              <a:rPr lang="en-US" sz="2000"/>
              <a:t>Bullet 1 </a:t>
            </a:r>
          </a:p>
          <a:p>
            <a:r>
              <a:rPr lang="en-US" sz="2000"/>
              <a:t>Bullet 2</a:t>
            </a:r>
          </a:p>
          <a:p>
            <a:r>
              <a:rPr lang="en-US" sz="2000"/>
              <a:t>Bullet 3</a:t>
            </a:r>
          </a:p>
        </p:txBody>
      </p:sp>
      <p:pic>
        <p:nvPicPr>
          <p:cNvPr id="11" name="Graphic 10">
            <a:extLst>
              <a:ext uri="{FF2B5EF4-FFF2-40B4-BE49-F238E27FC236}">
                <a16:creationId xmlns:a16="http://schemas.microsoft.com/office/drawing/2014/main" id="{DE44AF6F-25C8-466F-9145-23633AA898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7901" y="1415142"/>
            <a:ext cx="320943" cy="331674"/>
          </a:xfrm>
          <a:prstGeom prst="rect">
            <a:avLst/>
          </a:prstGeom>
        </p:spPr>
      </p:pic>
      <p:sp>
        <p:nvSpPr>
          <p:cNvPr id="2" name="Title 1">
            <a:extLst>
              <a:ext uri="{FF2B5EF4-FFF2-40B4-BE49-F238E27FC236}">
                <a16:creationId xmlns:a16="http://schemas.microsoft.com/office/drawing/2014/main" id="{05A05932-765A-43C6-B040-E69ECB196D9F}"/>
              </a:ext>
            </a:extLst>
          </p:cNvPr>
          <p:cNvSpPr>
            <a:spLocks noGrp="1"/>
          </p:cNvSpPr>
          <p:nvPr userDrawn="1">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C2F93ED7-F7A1-4863-A3CB-CA07C08C76AF}"/>
              </a:ext>
            </a:extLst>
          </p:cNvPr>
          <p:cNvSpPr>
            <a:spLocks noGrp="1"/>
          </p:cNvSpPr>
          <p:nvPr>
            <p:ph type="body" sz="quarter" idx="13" hasCustomPrompt="1"/>
          </p:nvPr>
        </p:nvSpPr>
        <p:spPr>
          <a:xfrm>
            <a:off x="1248844" y="1408180"/>
            <a:ext cx="9917113" cy="541337"/>
          </a:xfrm>
        </p:spPr>
        <p:txBody>
          <a:bodyPr>
            <a:normAutofit/>
          </a:bodyPr>
          <a:lstStyle>
            <a:lvl1pPr marL="0" indent="0">
              <a:buNone/>
              <a:defRPr sz="2000">
                <a:solidFill>
                  <a:srgbClr val="005F8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0">
                <a:solidFill>
                  <a:srgbClr val="005F86"/>
                </a:solidFill>
                <a:latin typeface="Arial" panose="020B0604020202020204" pitchFamily="34" charset="0"/>
                <a:cs typeface="Arial" panose="020B0604020202020204" pitchFamily="34" charset="0"/>
              </a:rPr>
              <a:t>Insert the key takeaway from your slide here - the thing you want your meeting attendees to remember MOST.</a:t>
            </a:r>
          </a:p>
          <a:p>
            <a:pPr lvl="0"/>
            <a:endParaRPr lang="en-US"/>
          </a:p>
        </p:txBody>
      </p:sp>
    </p:spTree>
    <p:extLst>
      <p:ext uri="{BB962C8B-B14F-4D97-AF65-F5344CB8AC3E}">
        <p14:creationId xmlns:p14="http://schemas.microsoft.com/office/powerpoint/2010/main" val="1547620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4.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3.xml"/><Relationship Id="rId1" Type="http://schemas.openxmlformats.org/officeDocument/2006/relationships/slideLayout" Target="../slideLayouts/slideLayout17.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4.xml"/><Relationship Id="rId1" Type="http://schemas.openxmlformats.org/officeDocument/2006/relationships/slideLayout" Target="../slideLayouts/slideLayout18.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5.xml"/><Relationship Id="rId1" Type="http://schemas.openxmlformats.org/officeDocument/2006/relationships/slideLayout" Target="../slideLayouts/slideLayout19.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703186-BCBB-114D-85A2-CB6339F06A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A6F9CA-C853-8648-BAB5-02A5E40CD8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7" name="Right Triangle 6">
            <a:extLst>
              <a:ext uri="{FF2B5EF4-FFF2-40B4-BE49-F238E27FC236}">
                <a16:creationId xmlns:a16="http://schemas.microsoft.com/office/drawing/2014/main" id="{354942DD-8BF9-D743-BBD5-63285861C526}"/>
              </a:ext>
            </a:extLst>
          </p:cNvPr>
          <p:cNvSpPr/>
          <p:nvPr userDrawn="1"/>
        </p:nvSpPr>
        <p:spPr>
          <a:xfrm flipH="1">
            <a:off x="10671312" y="0"/>
            <a:ext cx="1520687" cy="6860622"/>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CBF79CA-D651-7944-9AC4-2FD7A90C0E2A}"/>
              </a:ext>
            </a:extLst>
          </p:cNvPr>
          <p:cNvCxnSpPr>
            <a:cxnSpLocks/>
          </p:cNvCxnSpPr>
          <p:nvPr userDrawn="1"/>
        </p:nvCxnSpPr>
        <p:spPr>
          <a:xfrm>
            <a:off x="437322" y="6468789"/>
            <a:ext cx="99072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C641ECCD-E49D-C84B-B3C0-D3962D20E2B2}"/>
              </a:ext>
            </a:extLst>
          </p:cNvPr>
          <p:cNvGrpSpPr/>
          <p:nvPr userDrawn="1"/>
        </p:nvGrpSpPr>
        <p:grpSpPr>
          <a:xfrm>
            <a:off x="437322" y="345247"/>
            <a:ext cx="11221279" cy="6121654"/>
            <a:chOff x="437322" y="345247"/>
            <a:chExt cx="11221279" cy="6121654"/>
          </a:xfrm>
        </p:grpSpPr>
        <p:cxnSp>
          <p:nvCxnSpPr>
            <p:cNvPr id="11" name="Straight Connector 10">
              <a:extLst>
                <a:ext uri="{FF2B5EF4-FFF2-40B4-BE49-F238E27FC236}">
                  <a16:creationId xmlns:a16="http://schemas.microsoft.com/office/drawing/2014/main" id="{66E47EA7-381B-D840-A6A4-1DB4807453C5}"/>
                </a:ext>
              </a:extLst>
            </p:cNvPr>
            <p:cNvCxnSpPr>
              <a:cxnSpLocks/>
            </p:cNvCxnSpPr>
            <p:nvPr userDrawn="1"/>
          </p:nvCxnSpPr>
          <p:spPr>
            <a:xfrm>
              <a:off x="437322" y="345247"/>
              <a:ext cx="1122127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8F67FE-0719-1647-AD93-CF6D4EF9CE9E}"/>
                </a:ext>
              </a:extLst>
            </p:cNvPr>
            <p:cNvCxnSpPr>
              <a:cxnSpLocks/>
            </p:cNvCxnSpPr>
            <p:nvPr userDrawn="1"/>
          </p:nvCxnSpPr>
          <p:spPr>
            <a:xfrm>
              <a:off x="437322" y="345247"/>
              <a:ext cx="0" cy="612165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CF60EB3-CC30-8F48-B873-0492F75FA4B1}"/>
                </a:ext>
              </a:extLst>
            </p:cNvPr>
            <p:cNvCxnSpPr>
              <a:cxnSpLocks/>
            </p:cNvCxnSpPr>
            <p:nvPr userDrawn="1"/>
          </p:nvCxnSpPr>
          <p:spPr>
            <a:xfrm flipH="1">
              <a:off x="10344561" y="345247"/>
              <a:ext cx="1314040" cy="612165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2" name="Date Placeholder 3">
            <a:extLst>
              <a:ext uri="{FF2B5EF4-FFF2-40B4-BE49-F238E27FC236}">
                <a16:creationId xmlns:a16="http://schemas.microsoft.com/office/drawing/2014/main" id="{28C9C2BC-DE14-48BF-9585-C1F90C99A96D}"/>
              </a:ext>
            </a:extLst>
          </p:cNvPr>
          <p:cNvSpPr>
            <a:spLocks noGrp="1"/>
          </p:cNvSpPr>
          <p:nvPr>
            <p:ph type="dt" sz="half" idx="2"/>
          </p:nvPr>
        </p:nvSpPr>
        <p:spPr>
          <a:xfrm>
            <a:off x="422563" y="6492875"/>
            <a:ext cx="2743200" cy="365125"/>
          </a:xfrm>
          <a:prstGeom prst="rect">
            <a:avLst/>
          </a:prstGeom>
        </p:spPr>
        <p:txBody>
          <a:bodyPr/>
          <a:lstStyle>
            <a:lvl1pPr>
              <a:defRPr>
                <a:latin typeface="Courier New" panose="02070309020205020404" pitchFamily="49" charset="0"/>
                <a:cs typeface="Courier New" panose="02070309020205020404" pitchFamily="49" charset="0"/>
              </a:defRPr>
            </a:lvl1pPr>
          </a:lstStyle>
          <a:p>
            <a:fld id="{EBAE3050-1444-B24F-9433-8F170CDFEE06}" type="datetimeFigureOut">
              <a:rPr lang="en-US" smtClean="0"/>
              <a:pPr/>
              <a:t>12/28/2023</a:t>
            </a:fld>
            <a:endParaRPr lang="en-US"/>
          </a:p>
        </p:txBody>
      </p:sp>
      <p:sp>
        <p:nvSpPr>
          <p:cNvPr id="13" name="Footer Placeholder 4">
            <a:extLst>
              <a:ext uri="{FF2B5EF4-FFF2-40B4-BE49-F238E27FC236}">
                <a16:creationId xmlns:a16="http://schemas.microsoft.com/office/drawing/2014/main" id="{E3034FFC-E786-4248-838F-A277D0FB4248}"/>
              </a:ext>
            </a:extLst>
          </p:cNvPr>
          <p:cNvSpPr>
            <a:spLocks noGrp="1"/>
          </p:cNvSpPr>
          <p:nvPr>
            <p:ph type="ftr" sz="quarter" idx="3"/>
          </p:nvPr>
        </p:nvSpPr>
        <p:spPr>
          <a:xfrm>
            <a:off x="4038600" y="6492874"/>
            <a:ext cx="4114800" cy="365125"/>
          </a:xfrm>
          <a:prstGeom prst="rect">
            <a:avLst/>
          </a:prstGeom>
        </p:spPr>
        <p:txBody>
          <a:bodyPr/>
          <a:lstStyle>
            <a:lvl1pPr algn="ctr">
              <a:defRPr>
                <a:latin typeface="Courier New" panose="02070309020205020404" pitchFamily="49" charset="0"/>
                <a:cs typeface="Courier New" panose="02070309020205020404" pitchFamily="49" charset="0"/>
              </a:defRPr>
            </a:lvl1pPr>
          </a:lstStyle>
          <a:p>
            <a:endParaRPr lang="en-US"/>
          </a:p>
        </p:txBody>
      </p:sp>
      <p:pic>
        <p:nvPicPr>
          <p:cNvPr id="4" name="Picture 3">
            <a:extLst>
              <a:ext uri="{FF2B5EF4-FFF2-40B4-BE49-F238E27FC236}">
                <a16:creationId xmlns:a16="http://schemas.microsoft.com/office/drawing/2014/main" id="{C320F4B8-64DA-9B02-2287-C59E2D4F92C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0976390" y="6186004"/>
            <a:ext cx="1059622" cy="251791"/>
          </a:xfrm>
          <a:prstGeom prst="rect">
            <a:avLst/>
          </a:prstGeom>
        </p:spPr>
      </p:pic>
      <p:sp>
        <p:nvSpPr>
          <p:cNvPr id="5" name="Slide Number Placeholder 5">
            <a:extLst>
              <a:ext uri="{FF2B5EF4-FFF2-40B4-BE49-F238E27FC236}">
                <a16:creationId xmlns:a16="http://schemas.microsoft.com/office/drawing/2014/main" id="{0EA2B840-D81B-FF74-BE8A-1D8EBFCE6D41}"/>
              </a:ext>
            </a:extLst>
          </p:cNvPr>
          <p:cNvSpPr txBox="1">
            <a:spLocks/>
          </p:cNvSpPr>
          <p:nvPr userDrawn="1"/>
        </p:nvSpPr>
        <p:spPr>
          <a:xfrm>
            <a:off x="11173693" y="6492873"/>
            <a:ext cx="665017" cy="365125"/>
          </a:xfrm>
          <a:prstGeom prst="rect">
            <a:avLst/>
          </a:prstGeom>
        </p:spPr>
        <p:txBody>
          <a:bodyPr/>
          <a:lstStyle>
            <a:defPPr>
              <a:defRPr lang="en-US"/>
            </a:defPPr>
            <a:lvl1pPr marL="0" algn="ctr" defTabSz="914400" rtl="0" eaLnBrk="1" latinLnBrk="0" hangingPunct="1">
              <a:defRPr sz="1800" kern="1200">
                <a:solidFill>
                  <a:schemeClr val="bg1"/>
                </a:solidFill>
                <a:latin typeface="Courier New" panose="02070309020205020404" pitchFamily="49" charset="0"/>
                <a:ea typeface="+mn-ea"/>
                <a:cs typeface="Courier New" panose="020703090202050204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3B1C1-F436-B547-9B2A-890445ACB437}" type="slidenum">
              <a:rPr lang="en-US" smtClean="0"/>
              <a:pPr/>
              <a:t>‹#›</a:t>
            </a:fld>
            <a:endParaRPr lang="en-US"/>
          </a:p>
        </p:txBody>
      </p:sp>
    </p:spTree>
    <p:extLst>
      <p:ext uri="{BB962C8B-B14F-4D97-AF65-F5344CB8AC3E}">
        <p14:creationId xmlns:p14="http://schemas.microsoft.com/office/powerpoint/2010/main" val="414896973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65" r:id="rId7"/>
    <p:sldLayoutId id="2147483766" r:id="rId8"/>
    <p:sldLayoutId id="2147483734" r:id="rId9"/>
    <p:sldLayoutId id="2147483767" r:id="rId10"/>
    <p:sldLayoutId id="2147483768" r:id="rId11"/>
  </p:sldLayoutIdLst>
  <p:txStyles>
    <p:titleStyle>
      <a:lvl1pPr algn="l" defTabSz="914400" rtl="0" eaLnBrk="1" latinLnBrk="0" hangingPunct="1">
        <a:lnSpc>
          <a:spcPct val="90000"/>
        </a:lnSpc>
        <a:spcBef>
          <a:spcPct val="0"/>
        </a:spcBef>
        <a:buNone/>
        <a:defRPr sz="3600" b="1" kern="1200">
          <a:solidFill>
            <a:srgbClr val="FF6900"/>
          </a:solidFill>
          <a:latin typeface="Courier New" panose="02070309020205020404" pitchFamily="49" charset="0"/>
          <a:ea typeface="+mj-ea"/>
          <a:cs typeface="Courier New" panose="02070309020205020404" pitchFamily="49"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5E5E5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E5E5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E5E5E"/>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E5E5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E5E5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200D96CD-AAF7-425F-A4E5-27BC88E8B8D9}"/>
              </a:ext>
            </a:extLst>
          </p:cNvPr>
          <p:cNvPicPr>
            <a:picLocks noChangeAspect="1"/>
          </p:cNvPicPr>
          <p:nvPr userDrawn="1"/>
        </p:nvPicPr>
        <p:blipFill>
          <a:blip r:embed="rId7"/>
          <a:stretch>
            <a:fillRect/>
          </a:stretch>
        </p:blipFill>
        <p:spPr>
          <a:xfrm>
            <a:off x="1354" y="0"/>
            <a:ext cx="12189291" cy="6858000"/>
          </a:xfrm>
          <a:prstGeom prst="rect">
            <a:avLst/>
          </a:prstGeom>
        </p:spPr>
      </p:pic>
      <p:sp>
        <p:nvSpPr>
          <p:cNvPr id="2" name="Title Placeholder 1">
            <a:extLst>
              <a:ext uri="{FF2B5EF4-FFF2-40B4-BE49-F238E27FC236}">
                <a16:creationId xmlns:a16="http://schemas.microsoft.com/office/drawing/2014/main" id="{60CB20D5-0B87-C243-B575-6ED59C498A72}"/>
              </a:ext>
            </a:extLst>
          </p:cNvPr>
          <p:cNvSpPr>
            <a:spLocks noGrp="1"/>
          </p:cNvSpPr>
          <p:nvPr>
            <p:ph type="title"/>
          </p:nvPr>
        </p:nvSpPr>
        <p:spPr>
          <a:xfrm>
            <a:off x="838200" y="2103437"/>
            <a:ext cx="7918174" cy="1325563"/>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3">
            <a:extLst>
              <a:ext uri="{FF2B5EF4-FFF2-40B4-BE49-F238E27FC236}">
                <a16:creationId xmlns:a16="http://schemas.microsoft.com/office/drawing/2014/main" id="{CAFC33D8-5D38-2348-9ACC-56E35C2F92BC}"/>
              </a:ext>
            </a:extLst>
          </p:cNvPr>
          <p:cNvSpPr>
            <a:spLocks noGrp="1"/>
          </p:cNvSpPr>
          <p:nvPr>
            <p:ph type="body" idx="1"/>
          </p:nvPr>
        </p:nvSpPr>
        <p:spPr>
          <a:xfrm>
            <a:off x="838200" y="3428999"/>
            <a:ext cx="7918174" cy="2747963"/>
          </a:xfrm>
          <a:prstGeom prst="rect">
            <a:avLst/>
          </a:prstGeom>
        </p:spPr>
        <p:txBody>
          <a:bodyPr vert="horz" lIns="91440" tIns="45720" rIns="91440" bIns="45720" rtlCol="0">
            <a:normAutofit/>
          </a:bodyPr>
          <a:lstStyle/>
          <a:p>
            <a:pPr lvl="0"/>
            <a:r>
              <a:rPr lang="en-US"/>
              <a:t>Click to edit Master text styles</a:t>
            </a:r>
          </a:p>
        </p:txBody>
      </p:sp>
      <p:pic>
        <p:nvPicPr>
          <p:cNvPr id="3" name="Content Placeholder 4">
            <a:extLst>
              <a:ext uri="{FF2B5EF4-FFF2-40B4-BE49-F238E27FC236}">
                <a16:creationId xmlns:a16="http://schemas.microsoft.com/office/drawing/2014/main" id="{9CD955EB-B837-7857-9CFE-62C2038BA88B}"/>
              </a:ext>
            </a:extLst>
          </p:cNvPr>
          <p:cNvPicPr>
            <a:picLocks noChangeAspect="1"/>
          </p:cNvPicPr>
          <p:nvPr userDrawn="1"/>
        </p:nvPicPr>
        <p:blipFill>
          <a:blip r:embed="rId8"/>
          <a:srcRect/>
          <a:stretch/>
        </p:blipFill>
        <p:spPr>
          <a:xfrm>
            <a:off x="548815" y="679676"/>
            <a:ext cx="3178359" cy="755253"/>
          </a:xfrm>
          <a:prstGeom prst="rect">
            <a:avLst/>
          </a:prstGeom>
        </p:spPr>
      </p:pic>
    </p:spTree>
    <p:extLst>
      <p:ext uri="{BB962C8B-B14F-4D97-AF65-F5344CB8AC3E}">
        <p14:creationId xmlns:p14="http://schemas.microsoft.com/office/powerpoint/2010/main" val="1750557245"/>
      </p:ext>
    </p:extLst>
  </p:cSld>
  <p:clrMap bg1="lt1" tx1="dk1" bg2="lt2" tx2="dk2" accent1="accent1" accent2="accent2" accent3="accent3" accent4="accent4" accent5="accent5" accent6="accent6" hlink="hlink" folHlink="folHlink"/>
  <p:sldLayoutIdLst>
    <p:sldLayoutId id="2147483670" r:id="rId1"/>
    <p:sldLayoutId id="2147483754" r:id="rId2"/>
    <p:sldLayoutId id="2147483764" r:id="rId3"/>
    <p:sldLayoutId id="2147483776" r:id="rId4"/>
    <p:sldLayoutId id="2147483777" r:id="rId5"/>
  </p:sldLayoutIdLst>
  <p:txStyles>
    <p:titleStyle>
      <a:lvl1pPr algn="l" defTabSz="914400" rtl="0" eaLnBrk="1" latinLnBrk="0" hangingPunct="1">
        <a:lnSpc>
          <a:spcPct val="90000"/>
        </a:lnSpc>
        <a:spcBef>
          <a:spcPct val="0"/>
        </a:spcBef>
        <a:buNone/>
        <a:defRPr sz="4400" b="1" i="0" kern="1200">
          <a:solidFill>
            <a:schemeClr val="accent2"/>
          </a:solidFill>
          <a:latin typeface="Courier New" panose="02070309020205020404" pitchFamily="49" charset="0"/>
          <a:ea typeface="+mj-ea"/>
          <a:cs typeface="Courier New" panose="02070309020205020404" pitchFamily="49"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accent1"/>
          </a:solidFill>
          <a:latin typeface="Arial" panose="020B0604020202020204" pitchFamily="34" charset="0"/>
          <a:ea typeface="Source Sans Pro Semibold" panose="020B060303040302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i="0" kern="1200">
          <a:solidFill>
            <a:schemeClr val="accent1"/>
          </a:solidFill>
          <a:latin typeface="Source Sans Pro Semibold" panose="020B0503030403020204" pitchFamily="34" charset="0"/>
          <a:ea typeface="Source Sans Pro Semibold" panose="020B0503030403020204" pitchFamily="34"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1" i="0" kern="1200">
          <a:solidFill>
            <a:schemeClr val="accent1"/>
          </a:solidFill>
          <a:latin typeface="Source Sans Pro Semibold" panose="020B0503030403020204" pitchFamily="34" charset="0"/>
          <a:ea typeface="Source Sans Pro Semibold" panose="020B050303040302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chemeClr val="accent1"/>
          </a:solidFill>
          <a:latin typeface="Source Sans Pro Semibold" panose="020B0503030403020204" pitchFamily="34" charset="0"/>
          <a:ea typeface="Source Sans Pro Semibold" panose="020B050303040302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chemeClr val="accent1"/>
          </a:solidFill>
          <a:latin typeface="Source Sans Pro Semibold" panose="020B0503030403020204" pitchFamily="34" charset="0"/>
          <a:ea typeface="Source Sans Pro Semibold"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97010A7-FFAD-4DB5-9568-C659681DB75B}"/>
              </a:ext>
            </a:extLst>
          </p:cNvPr>
          <p:cNvPicPr>
            <a:picLocks noChangeAspect="1"/>
          </p:cNvPicPr>
          <p:nvPr userDrawn="1"/>
        </p:nvPicPr>
        <p:blipFill>
          <a:blip r:embed="rId3"/>
          <a:stretch>
            <a:fillRect/>
          </a:stretch>
        </p:blipFill>
        <p:spPr>
          <a:xfrm>
            <a:off x="0" y="428"/>
            <a:ext cx="12192000" cy="6857143"/>
          </a:xfrm>
          <a:prstGeom prst="rect">
            <a:avLst/>
          </a:prstGeom>
        </p:spPr>
      </p:pic>
      <p:sp>
        <p:nvSpPr>
          <p:cNvPr id="2" name="Title Placeholder 1">
            <a:extLst>
              <a:ext uri="{FF2B5EF4-FFF2-40B4-BE49-F238E27FC236}">
                <a16:creationId xmlns:a16="http://schemas.microsoft.com/office/drawing/2014/main" id="{60CB20D5-0B87-C243-B575-6ED59C498A72}"/>
              </a:ext>
            </a:extLst>
          </p:cNvPr>
          <p:cNvSpPr>
            <a:spLocks noGrp="1"/>
          </p:cNvSpPr>
          <p:nvPr>
            <p:ph type="title"/>
          </p:nvPr>
        </p:nvSpPr>
        <p:spPr>
          <a:xfrm>
            <a:off x="838199" y="2103437"/>
            <a:ext cx="5334001" cy="1325563"/>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12" name="Text Placeholder 11">
            <a:extLst>
              <a:ext uri="{FF2B5EF4-FFF2-40B4-BE49-F238E27FC236}">
                <a16:creationId xmlns:a16="http://schemas.microsoft.com/office/drawing/2014/main" id="{53EC7C2C-5E7F-C540-AE3B-EFB93468C6BD}"/>
              </a:ext>
            </a:extLst>
          </p:cNvPr>
          <p:cNvSpPr>
            <a:spLocks noGrp="1"/>
          </p:cNvSpPr>
          <p:nvPr>
            <p:ph type="body" idx="1"/>
          </p:nvPr>
        </p:nvSpPr>
        <p:spPr>
          <a:xfrm>
            <a:off x="838200" y="3428999"/>
            <a:ext cx="4906617" cy="2747963"/>
          </a:xfrm>
          <a:prstGeom prst="rect">
            <a:avLst/>
          </a:prstGeom>
        </p:spPr>
        <p:txBody>
          <a:bodyPr vert="horz" lIns="91440" tIns="45720" rIns="91440" bIns="45720" rtlCol="0">
            <a:normAutofit/>
          </a:bodyPr>
          <a:lstStyle/>
          <a:p>
            <a:pPr lvl="0"/>
            <a:r>
              <a:rPr lang="en-US"/>
              <a:t>Click to edit Master text styles</a:t>
            </a:r>
          </a:p>
        </p:txBody>
      </p:sp>
      <p:pic>
        <p:nvPicPr>
          <p:cNvPr id="3" name="Picture 2">
            <a:extLst>
              <a:ext uri="{FF2B5EF4-FFF2-40B4-BE49-F238E27FC236}">
                <a16:creationId xmlns:a16="http://schemas.microsoft.com/office/drawing/2014/main" id="{3F80BD87-941F-EE12-E2B5-4CCA3DD0730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642389" y="6391371"/>
            <a:ext cx="1059622" cy="251791"/>
          </a:xfrm>
          <a:prstGeom prst="rect">
            <a:avLst/>
          </a:prstGeom>
        </p:spPr>
      </p:pic>
    </p:spTree>
    <p:extLst>
      <p:ext uri="{BB962C8B-B14F-4D97-AF65-F5344CB8AC3E}">
        <p14:creationId xmlns:p14="http://schemas.microsoft.com/office/powerpoint/2010/main" val="533415923"/>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3600" b="1" i="0" kern="1200">
          <a:solidFill>
            <a:schemeClr val="bg1"/>
          </a:solidFill>
          <a:latin typeface="Courier New" panose="02070309020205020404" pitchFamily="49" charset="0"/>
          <a:ea typeface="+mj-ea"/>
          <a:cs typeface="Courier New" panose="02070309020205020404" pitchFamily="49"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600" b="0" i="0" kern="1200">
          <a:solidFill>
            <a:schemeClr val="bg1"/>
          </a:solidFill>
          <a:latin typeface="Arial" panose="020B0604020202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34CB100-06F5-C1AA-5AB8-1D88FA885FA6}"/>
              </a:ext>
            </a:extLst>
          </p:cNvPr>
          <p:cNvPicPr>
            <a:picLocks noChangeAspect="1"/>
          </p:cNvPicPr>
          <p:nvPr userDrawn="1"/>
        </p:nvPicPr>
        <p:blipFill>
          <a:blip r:embed="rId3"/>
          <a:stretch>
            <a:fillRect/>
          </a:stretch>
        </p:blipFill>
        <p:spPr>
          <a:xfrm>
            <a:off x="0" y="-228599"/>
            <a:ext cx="12380212" cy="7181706"/>
          </a:xfrm>
          <a:prstGeom prst="rect">
            <a:avLst/>
          </a:prstGeom>
          <a:effectLst>
            <a:outerShdw blurRad="50800" dist="50800" dir="5400000" algn="ctr" rotWithShape="0">
              <a:srgbClr val="F1F2F2"/>
            </a:outerShdw>
          </a:effectLst>
        </p:spPr>
      </p:pic>
      <p:pic>
        <p:nvPicPr>
          <p:cNvPr id="2" name="Picture 1">
            <a:extLst>
              <a:ext uri="{FF2B5EF4-FFF2-40B4-BE49-F238E27FC236}">
                <a16:creationId xmlns:a16="http://schemas.microsoft.com/office/drawing/2014/main" id="{49B8C269-8124-57C1-A47B-C15E569EB23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976390" y="6186004"/>
            <a:ext cx="1059622" cy="251791"/>
          </a:xfrm>
          <a:prstGeom prst="rect">
            <a:avLst/>
          </a:prstGeom>
        </p:spPr>
      </p:pic>
      <p:sp>
        <p:nvSpPr>
          <p:cNvPr id="4" name="Slide Number Placeholder 5">
            <a:extLst>
              <a:ext uri="{FF2B5EF4-FFF2-40B4-BE49-F238E27FC236}">
                <a16:creationId xmlns:a16="http://schemas.microsoft.com/office/drawing/2014/main" id="{863C9DB2-3BEF-F277-FA4C-8B06AD3A3F19}"/>
              </a:ext>
            </a:extLst>
          </p:cNvPr>
          <p:cNvSpPr txBox="1">
            <a:spLocks/>
          </p:cNvSpPr>
          <p:nvPr userDrawn="1"/>
        </p:nvSpPr>
        <p:spPr>
          <a:xfrm>
            <a:off x="11173693" y="6492873"/>
            <a:ext cx="665017" cy="365125"/>
          </a:xfrm>
          <a:prstGeom prst="rect">
            <a:avLst/>
          </a:prstGeom>
        </p:spPr>
        <p:txBody>
          <a:bodyPr/>
          <a:lstStyle>
            <a:defPPr>
              <a:defRPr lang="en-US"/>
            </a:defPPr>
            <a:lvl1pPr marL="0" algn="ctr" defTabSz="914400" rtl="0" eaLnBrk="1" latinLnBrk="0" hangingPunct="1">
              <a:defRPr sz="1800" kern="1200">
                <a:solidFill>
                  <a:schemeClr val="bg1"/>
                </a:solidFill>
                <a:latin typeface="Courier New" panose="02070309020205020404" pitchFamily="49" charset="0"/>
                <a:ea typeface="+mn-ea"/>
                <a:cs typeface="Courier New" panose="020703090202050204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3B1C1-F436-B547-9B2A-890445ACB437}" type="slidenum">
              <a:rPr lang="en-US" smtClean="0"/>
              <a:pPr/>
              <a:t>‹#›</a:t>
            </a:fld>
            <a:endParaRPr lang="en-US"/>
          </a:p>
        </p:txBody>
      </p:sp>
    </p:spTree>
    <p:extLst>
      <p:ext uri="{BB962C8B-B14F-4D97-AF65-F5344CB8AC3E}">
        <p14:creationId xmlns:p14="http://schemas.microsoft.com/office/powerpoint/2010/main" val="1798961452"/>
      </p:ext>
    </p:extLst>
  </p:cSld>
  <p:clrMap bg1="lt1" tx1="dk1" bg2="lt2" tx2="dk2" accent1="accent1" accent2="accent2" accent3="accent3" accent4="accent4" accent5="accent5" accent6="accent6" hlink="hlink" folHlink="folHlink"/>
  <p:sldLayoutIdLst>
    <p:sldLayoutId id="2147483771" r:id="rId1"/>
  </p:sldLayoutIdLst>
  <p:txStyles>
    <p:titleStyle>
      <a:lvl1pPr algn="l" defTabSz="914400" rtl="0" eaLnBrk="1" latinLnBrk="0" hangingPunct="1">
        <a:lnSpc>
          <a:spcPct val="90000"/>
        </a:lnSpc>
        <a:spcBef>
          <a:spcPct val="0"/>
        </a:spcBef>
        <a:buNone/>
        <a:defRPr sz="4400" kern="1200">
          <a:solidFill>
            <a:schemeClr val="tx1"/>
          </a:solidFill>
          <a:latin typeface="Courier New" panose="02070309020205020404" pitchFamily="49" charset="0"/>
          <a:ea typeface="+mj-ea"/>
          <a:cs typeface="Courier New" panose="02070309020205020404" pitchFamily="49"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F6640794-62A4-813D-828C-DAB3AE923E51}"/>
              </a:ext>
            </a:extLst>
          </p:cNvPr>
          <p:cNvPicPr>
            <a:picLocks noChangeAspect="1"/>
          </p:cNvPicPr>
          <p:nvPr userDrawn="1"/>
        </p:nvPicPr>
        <p:blipFill>
          <a:blip r:embed="rId3"/>
          <a:stretch>
            <a:fillRect/>
          </a:stretch>
        </p:blipFill>
        <p:spPr>
          <a:xfrm>
            <a:off x="-94106" y="-264695"/>
            <a:ext cx="12414428" cy="7212147"/>
          </a:xfrm>
          <a:prstGeom prst="rect">
            <a:avLst/>
          </a:prstGeom>
          <a:effectLst>
            <a:outerShdw blurRad="50800" dist="50800" dir="5400000" algn="ctr" rotWithShape="0">
              <a:srgbClr val="F1F2F2"/>
            </a:outerShdw>
          </a:effectLst>
        </p:spPr>
      </p:pic>
      <p:sp>
        <p:nvSpPr>
          <p:cNvPr id="4" name="Date Placeholder 3">
            <a:extLst>
              <a:ext uri="{FF2B5EF4-FFF2-40B4-BE49-F238E27FC236}">
                <a16:creationId xmlns:a16="http://schemas.microsoft.com/office/drawing/2014/main" id="{8FA303F8-0A99-6CB5-1739-EBB877410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AB578B-E8A0-7E4D-BFC3-DC58D1C700CE}" type="datetimeFigureOut">
              <a:rPr lang="en-US" smtClean="0"/>
              <a:t>12/28/2023</a:t>
            </a:fld>
            <a:endParaRPr lang="en-US"/>
          </a:p>
        </p:txBody>
      </p:sp>
      <p:sp>
        <p:nvSpPr>
          <p:cNvPr id="5" name="Footer Placeholder 4">
            <a:extLst>
              <a:ext uri="{FF2B5EF4-FFF2-40B4-BE49-F238E27FC236}">
                <a16:creationId xmlns:a16="http://schemas.microsoft.com/office/drawing/2014/main" id="{AA7DE9DA-E13F-52D4-E81A-82A2EF82D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4" name="Chevron 13">
            <a:extLst>
              <a:ext uri="{FF2B5EF4-FFF2-40B4-BE49-F238E27FC236}">
                <a16:creationId xmlns:a16="http://schemas.microsoft.com/office/drawing/2014/main" id="{0AED9936-058F-F35A-2DF0-82ABCF0D1830}"/>
              </a:ext>
            </a:extLst>
          </p:cNvPr>
          <p:cNvSpPr/>
          <p:nvPr userDrawn="1"/>
        </p:nvSpPr>
        <p:spPr>
          <a:xfrm>
            <a:off x="8986835" y="1926348"/>
            <a:ext cx="1301303" cy="2901199"/>
          </a:xfrm>
          <a:prstGeom prst="chevron">
            <a:avLst>
              <a:gd name="adj" fmla="val 73216"/>
            </a:avLst>
          </a:prstGeom>
          <a:solidFill>
            <a:srgbClr val="FF6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3A773487-EE98-DAB9-B659-14DCCBF60943}"/>
              </a:ext>
            </a:extLst>
          </p:cNvPr>
          <p:cNvSpPr/>
          <p:nvPr userDrawn="1"/>
        </p:nvSpPr>
        <p:spPr>
          <a:xfrm>
            <a:off x="-99390" y="1926348"/>
            <a:ext cx="9962264" cy="2901199"/>
          </a:xfrm>
          <a:custGeom>
            <a:avLst/>
            <a:gdLst>
              <a:gd name="connsiteX0" fmla="*/ 0 w 9056603"/>
              <a:gd name="connsiteY0" fmla="*/ 0 h 3292414"/>
              <a:gd name="connsiteX1" fmla="*/ 2900364 w 9056603"/>
              <a:gd name="connsiteY1" fmla="*/ 0 h 3292414"/>
              <a:gd name="connsiteX2" fmla="*/ 3071813 w 9056603"/>
              <a:gd name="connsiteY2" fmla="*/ 0 h 3292414"/>
              <a:gd name="connsiteX3" fmla="*/ 8171207 w 9056603"/>
              <a:gd name="connsiteY3" fmla="*/ 0 h 3292414"/>
              <a:gd name="connsiteX4" fmla="*/ 9056603 w 9056603"/>
              <a:gd name="connsiteY4" fmla="*/ 1646207 h 3292414"/>
              <a:gd name="connsiteX5" fmla="*/ 8171207 w 9056603"/>
              <a:gd name="connsiteY5" fmla="*/ 3292414 h 3292414"/>
              <a:gd name="connsiteX6" fmla="*/ 3071813 w 9056603"/>
              <a:gd name="connsiteY6" fmla="*/ 3292414 h 3292414"/>
              <a:gd name="connsiteX7" fmla="*/ 2900364 w 9056603"/>
              <a:gd name="connsiteY7" fmla="*/ 3292414 h 3292414"/>
              <a:gd name="connsiteX8" fmla="*/ 0 w 9056603"/>
              <a:gd name="connsiteY8" fmla="*/ 3292414 h 329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6603" h="3292414">
                <a:moveTo>
                  <a:pt x="0" y="0"/>
                </a:moveTo>
                <a:lnTo>
                  <a:pt x="2900364" y="0"/>
                </a:lnTo>
                <a:lnTo>
                  <a:pt x="3071813" y="0"/>
                </a:lnTo>
                <a:lnTo>
                  <a:pt x="8171207" y="0"/>
                </a:lnTo>
                <a:lnTo>
                  <a:pt x="9056603" y="1646207"/>
                </a:lnTo>
                <a:lnTo>
                  <a:pt x="8171207" y="3292414"/>
                </a:lnTo>
                <a:lnTo>
                  <a:pt x="3071813" y="3292414"/>
                </a:lnTo>
                <a:lnTo>
                  <a:pt x="2900364" y="3292414"/>
                </a:lnTo>
                <a:lnTo>
                  <a:pt x="0" y="329241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10C351BA-67FF-76DB-806D-DB019B68559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976390" y="6186004"/>
            <a:ext cx="1059622" cy="251791"/>
          </a:xfrm>
          <a:prstGeom prst="rect">
            <a:avLst/>
          </a:prstGeom>
        </p:spPr>
      </p:pic>
      <p:sp>
        <p:nvSpPr>
          <p:cNvPr id="7" name="Slide Number Placeholder 5">
            <a:extLst>
              <a:ext uri="{FF2B5EF4-FFF2-40B4-BE49-F238E27FC236}">
                <a16:creationId xmlns:a16="http://schemas.microsoft.com/office/drawing/2014/main" id="{65C31601-3D8D-E71E-57DC-078008603214}"/>
              </a:ext>
            </a:extLst>
          </p:cNvPr>
          <p:cNvSpPr txBox="1">
            <a:spLocks/>
          </p:cNvSpPr>
          <p:nvPr userDrawn="1"/>
        </p:nvSpPr>
        <p:spPr>
          <a:xfrm>
            <a:off x="11173693" y="6492873"/>
            <a:ext cx="665017" cy="365125"/>
          </a:xfrm>
          <a:prstGeom prst="rect">
            <a:avLst/>
          </a:prstGeom>
        </p:spPr>
        <p:txBody>
          <a:bodyPr/>
          <a:lstStyle>
            <a:defPPr>
              <a:defRPr lang="en-US"/>
            </a:defPPr>
            <a:lvl1pPr marL="0" algn="ctr" defTabSz="914400" rtl="0" eaLnBrk="1" latinLnBrk="0" hangingPunct="1">
              <a:defRPr sz="1800" kern="1200">
                <a:solidFill>
                  <a:schemeClr val="bg1"/>
                </a:solidFill>
                <a:latin typeface="Courier New" panose="02070309020205020404" pitchFamily="49" charset="0"/>
                <a:ea typeface="+mn-ea"/>
                <a:cs typeface="Courier New" panose="020703090202050204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3B1C1-F436-B547-9B2A-890445ACB437}" type="slidenum">
              <a:rPr lang="en-US" smtClean="0"/>
              <a:pPr/>
              <a:t>‹#›</a:t>
            </a:fld>
            <a:endParaRPr lang="en-US"/>
          </a:p>
        </p:txBody>
      </p:sp>
    </p:spTree>
    <p:extLst>
      <p:ext uri="{BB962C8B-B14F-4D97-AF65-F5344CB8AC3E}">
        <p14:creationId xmlns:p14="http://schemas.microsoft.com/office/powerpoint/2010/main" val="2040385777"/>
      </p:ext>
    </p:extLst>
  </p:cSld>
  <p:clrMap bg1="lt1" tx1="dk1" bg2="lt2" tx2="dk2" accent1="accent1" accent2="accent2" accent3="accent3" accent4="accent4" accent5="accent5" accent6="accent6" hlink="hlink" folHlink="folHlink"/>
  <p:sldLayoutIdLst>
    <p:sldLayoutId id="21474837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www.cms.gov/"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www.cms.gov/"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hyperlink" Target="http://www.cms.gov/"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0C76-9E48-42CB-9430-0F4767D71701}"/>
              </a:ext>
            </a:extLst>
          </p:cNvPr>
          <p:cNvSpPr>
            <a:spLocks noGrp="1"/>
          </p:cNvSpPr>
          <p:nvPr>
            <p:ph type="title"/>
          </p:nvPr>
        </p:nvSpPr>
        <p:spPr>
          <a:xfrm>
            <a:off x="838198" y="1542467"/>
            <a:ext cx="6324602" cy="1984914"/>
          </a:xfrm>
        </p:spPr>
        <p:txBody>
          <a:bodyPr>
            <a:normAutofit/>
          </a:bodyPr>
          <a:lstStyle/>
          <a:p>
            <a:r>
              <a:rPr lang="en-US" sz="4400">
                <a:solidFill>
                  <a:srgbClr val="FF6900"/>
                </a:solidFill>
              </a:rPr>
              <a:t>Core Measures updates</a:t>
            </a:r>
          </a:p>
        </p:txBody>
      </p:sp>
      <p:sp>
        <p:nvSpPr>
          <p:cNvPr id="3" name="Text Placeholder 2">
            <a:extLst>
              <a:ext uri="{FF2B5EF4-FFF2-40B4-BE49-F238E27FC236}">
                <a16:creationId xmlns:a16="http://schemas.microsoft.com/office/drawing/2014/main" id="{C6D0B893-B99F-411B-B6BD-8245253FFA0A}"/>
              </a:ext>
            </a:extLst>
          </p:cNvPr>
          <p:cNvSpPr>
            <a:spLocks noGrp="1"/>
          </p:cNvSpPr>
          <p:nvPr>
            <p:ph type="body" sz="quarter" idx="4294967295"/>
          </p:nvPr>
        </p:nvSpPr>
        <p:spPr>
          <a:xfrm>
            <a:off x="838198" y="3527381"/>
            <a:ext cx="7003776" cy="2873342"/>
          </a:xfrm>
        </p:spPr>
        <p:txBody>
          <a:bodyPr/>
          <a:lstStyle/>
          <a:p>
            <a:r>
              <a:rPr lang="en-US">
                <a:solidFill>
                  <a:srgbClr val="005F86"/>
                </a:solidFill>
              </a:rPr>
              <a:t>January 2024</a:t>
            </a:r>
          </a:p>
        </p:txBody>
      </p:sp>
    </p:spTree>
    <p:extLst>
      <p:ext uri="{BB962C8B-B14F-4D97-AF65-F5344CB8AC3E}">
        <p14:creationId xmlns:p14="http://schemas.microsoft.com/office/powerpoint/2010/main" val="2507890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D0A2-4B04-C119-27C5-F542EC65551A}"/>
              </a:ext>
            </a:extLst>
          </p:cNvPr>
          <p:cNvSpPr>
            <a:spLocks noGrp="1"/>
          </p:cNvSpPr>
          <p:nvPr>
            <p:ph type="title"/>
          </p:nvPr>
        </p:nvSpPr>
        <p:spPr/>
        <p:txBody>
          <a:bodyPr/>
          <a:lstStyle/>
          <a:p>
            <a:r>
              <a:rPr lang="en-US"/>
              <a:t>COVID-19 or Coronavirus</a:t>
            </a:r>
          </a:p>
        </p:txBody>
      </p:sp>
      <p:sp>
        <p:nvSpPr>
          <p:cNvPr id="3" name="Content Placeholder 2">
            <a:extLst>
              <a:ext uri="{FF2B5EF4-FFF2-40B4-BE49-F238E27FC236}">
                <a16:creationId xmlns:a16="http://schemas.microsoft.com/office/drawing/2014/main" id="{31CE80DC-FAAA-329A-F61A-18E6282B3B15}"/>
              </a:ext>
            </a:extLst>
          </p:cNvPr>
          <p:cNvSpPr>
            <a:spLocks noGrp="1"/>
          </p:cNvSpPr>
          <p:nvPr>
            <p:ph idx="1"/>
          </p:nvPr>
        </p:nvSpPr>
        <p:spPr>
          <a:xfrm>
            <a:off x="838200" y="1549400"/>
            <a:ext cx="9544050" cy="4351338"/>
          </a:xfrm>
        </p:spPr>
        <p:txBody>
          <a:bodyPr>
            <a:normAutofit/>
          </a:bodyPr>
          <a:lstStyle/>
          <a:p>
            <a:r>
              <a:rPr lang="en-US" sz="2200"/>
              <a:t>Additional guidance on documentation NOT to use</a:t>
            </a:r>
          </a:p>
        </p:txBody>
      </p:sp>
      <p:graphicFrame>
        <p:nvGraphicFramePr>
          <p:cNvPr id="4" name="Table 4">
            <a:extLst>
              <a:ext uri="{FF2B5EF4-FFF2-40B4-BE49-F238E27FC236}">
                <a16:creationId xmlns:a16="http://schemas.microsoft.com/office/drawing/2014/main" id="{BB7B97DC-4AAD-6D82-9C80-0C64D3B29130}"/>
              </a:ext>
            </a:extLst>
          </p:cNvPr>
          <p:cNvGraphicFramePr>
            <a:graphicFrameLocks noGrp="1"/>
          </p:cNvGraphicFramePr>
          <p:nvPr/>
        </p:nvGraphicFramePr>
        <p:xfrm>
          <a:off x="1039812" y="2302828"/>
          <a:ext cx="9055100" cy="3479800"/>
        </p:xfrm>
        <a:graphic>
          <a:graphicData uri="http://schemas.openxmlformats.org/drawingml/2006/table">
            <a:tbl>
              <a:tblPr firstRow="1" bandRow="1">
                <a:tableStyleId>{5C22544A-7EE6-4342-B048-85BDC9FD1C3A}</a:tableStyleId>
              </a:tblPr>
              <a:tblGrid>
                <a:gridCol w="9055100">
                  <a:extLst>
                    <a:ext uri="{9D8B030D-6E8A-4147-A177-3AD203B41FA5}">
                      <a16:colId xmlns:a16="http://schemas.microsoft.com/office/drawing/2014/main" val="213962021"/>
                    </a:ext>
                  </a:extLst>
                </a:gridCol>
              </a:tblGrid>
              <a:tr h="370840">
                <a:tc>
                  <a:txBody>
                    <a:bodyPr/>
                    <a:lstStyle/>
                    <a:p>
                      <a:pPr algn="ctr"/>
                      <a:r>
                        <a:rPr lang="en-US" sz="1600">
                          <a:latin typeface="Arial" panose="020B0604020202020204" pitchFamily="34" charset="0"/>
                          <a:cs typeface="Arial" panose="020B0604020202020204" pitchFamily="34" charset="0"/>
                        </a:rPr>
                        <a:t>January 2024 (New)</a:t>
                      </a:r>
                    </a:p>
                  </a:txBody>
                  <a:tcPr>
                    <a:solidFill>
                      <a:schemeClr val="accent4"/>
                    </a:solidFill>
                  </a:tcPr>
                </a:tc>
                <a:extLst>
                  <a:ext uri="{0D108BD9-81ED-4DB2-BD59-A6C34878D82A}">
                    <a16:rowId xmlns:a16="http://schemas.microsoft.com/office/drawing/2014/main" val="1923382895"/>
                  </a:ext>
                </a:extLst>
              </a:tr>
              <a:tr h="370840">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Do NOT use physician/APN/PA documentation that refers to a </a:t>
                      </a:r>
                      <a:r>
                        <a:rPr lang="en-US" sz="1600" b="1">
                          <a:solidFill>
                            <a:srgbClr val="5E5E5E"/>
                          </a:solidFill>
                          <a:latin typeface="Arial" panose="020B0604020202020204" pitchFamily="34" charset="0"/>
                          <a:cs typeface="Arial" panose="020B0604020202020204" pitchFamily="34" charset="0"/>
                        </a:rPr>
                        <a:t>previous diagnosis </a:t>
                      </a:r>
                      <a:r>
                        <a:rPr lang="en-US" sz="1600">
                          <a:solidFill>
                            <a:srgbClr val="5E5E5E"/>
                          </a:solidFill>
                          <a:latin typeface="Arial" panose="020B0604020202020204" pitchFamily="34" charset="0"/>
                          <a:cs typeface="Arial" panose="020B0604020202020204" pitchFamily="34" charset="0"/>
                        </a:rPr>
                        <a:t>of COVID-19 or coronavirus (e.g., “recent COVID-19” or “history of COVID-19)</a:t>
                      </a:r>
                      <a:endParaRPr lang="en-US" sz="1600">
                        <a:solidFill>
                          <a:srgbClr val="5E5E5E"/>
                        </a:solidFill>
                        <a:highlight>
                          <a:srgbClr val="FFFF00"/>
                        </a:highligh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10907398"/>
                  </a:ext>
                </a:extLst>
              </a:tr>
              <a:tr h="370840">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Do NOT use documentation that COVID-19 is suspected, or present if there is physician/APN/PA documentation that coronavirus or COVID-19 is </a:t>
                      </a:r>
                      <a:r>
                        <a:rPr lang="en-US" sz="1600" b="1">
                          <a:solidFill>
                            <a:schemeClr val="accent2"/>
                          </a:solidFill>
                          <a:latin typeface="Arial" panose="020B0604020202020204" pitchFamily="34" charset="0"/>
                          <a:cs typeface="Arial" panose="020B0604020202020204" pitchFamily="34" charset="0"/>
                        </a:rPr>
                        <a:t>not suspected or present within six hours following the initial documentation </a:t>
                      </a:r>
                      <a:r>
                        <a:rPr lang="en-US" sz="1600">
                          <a:solidFill>
                            <a:srgbClr val="5E5E5E"/>
                          </a:solidFill>
                          <a:latin typeface="Arial" panose="020B0604020202020204" pitchFamily="34" charset="0"/>
                          <a:cs typeface="Arial" panose="020B0604020202020204" pitchFamily="34" charset="0"/>
                        </a:rPr>
                        <a:t>that coronavirus or COVID-19 is suspected or present.</a:t>
                      </a:r>
                    </a:p>
                    <a:p>
                      <a:pPr marL="457200" lvl="1" indent="0">
                        <a:buFont typeface="Arial" panose="020B0604020202020204" pitchFamily="34" charset="0"/>
                        <a:buNone/>
                      </a:pPr>
                      <a:r>
                        <a:rPr lang="en-US" sz="1600">
                          <a:solidFill>
                            <a:srgbClr val="5E5E5E"/>
                          </a:solidFill>
                          <a:latin typeface="Arial" panose="020B0604020202020204" pitchFamily="34" charset="0"/>
                          <a:cs typeface="Arial" panose="020B0604020202020204" pitchFamily="34" charset="0"/>
                        </a:rPr>
                        <a:t>Example:</a:t>
                      </a:r>
                    </a:p>
                    <a:p>
                      <a:pPr marL="742950" lvl="1" indent="-285750">
                        <a:buFont typeface="Courier New" panose="02070309020205020404" pitchFamily="49" charset="0"/>
                        <a:buChar char="o"/>
                      </a:pPr>
                      <a:r>
                        <a:rPr lang="en-US" sz="1600">
                          <a:solidFill>
                            <a:srgbClr val="5E5E5E"/>
                          </a:solidFill>
                          <a:latin typeface="Arial" panose="020B0604020202020204" pitchFamily="34" charset="0"/>
                          <a:cs typeface="Arial" panose="020B0604020202020204" pitchFamily="34" charset="0"/>
                        </a:rPr>
                        <a:t>ED MD note at 0700: "suspect COVID-19 is cause of current respiratory symptoms"</a:t>
                      </a:r>
                    </a:p>
                    <a:p>
                      <a:pPr marL="742950" lvl="1" indent="-285750">
                        <a:buFont typeface="Courier New" panose="02070309020205020404" pitchFamily="49" charset="0"/>
                        <a:buChar char="o"/>
                      </a:pPr>
                      <a:r>
                        <a:rPr lang="en-US" sz="1600">
                          <a:solidFill>
                            <a:srgbClr val="5E5E5E"/>
                          </a:solidFill>
                          <a:latin typeface="Arial" panose="020B0604020202020204" pitchFamily="34" charset="0"/>
                          <a:cs typeface="Arial" panose="020B0604020202020204" pitchFamily="34" charset="0"/>
                        </a:rPr>
                        <a:t>Admitting MD note at 1115: "possible pneumonia, COVID-19 test negative“</a:t>
                      </a:r>
                    </a:p>
                    <a:p>
                      <a:pPr marL="1200150" lvl="2" indent="-285750">
                        <a:buFont typeface="Wingdings" panose="05000000000000000000" pitchFamily="2" charset="2"/>
                        <a:buChar char="v"/>
                      </a:pPr>
                      <a:r>
                        <a:rPr lang="en-US" sz="1600">
                          <a:solidFill>
                            <a:srgbClr val="5E5E5E"/>
                          </a:solidFill>
                          <a:latin typeface="Arial" panose="020B0604020202020204" pitchFamily="34" charset="0"/>
                          <a:cs typeface="Arial" panose="020B0604020202020204" pitchFamily="34" charset="0"/>
                        </a:rPr>
                        <a:t>Do not use documentation that COVID-19 is suspected, or present because there is subsequent physician documentation within six hours indicating COVID-19 is not present.</a:t>
                      </a:r>
                    </a:p>
                  </a:txBody>
                  <a:tcPr/>
                </a:tc>
                <a:extLst>
                  <a:ext uri="{0D108BD9-81ED-4DB2-BD59-A6C34878D82A}">
                    <a16:rowId xmlns:a16="http://schemas.microsoft.com/office/drawing/2014/main" val="4046730996"/>
                  </a:ext>
                </a:extLst>
              </a:tr>
            </a:tbl>
          </a:graphicData>
        </a:graphic>
      </p:graphicFrame>
    </p:spTree>
    <p:custDataLst>
      <p:tags r:id="rId1"/>
    </p:custDataLst>
    <p:extLst>
      <p:ext uri="{BB962C8B-B14F-4D97-AF65-F5344CB8AC3E}">
        <p14:creationId xmlns:p14="http://schemas.microsoft.com/office/powerpoint/2010/main" val="3103443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EFA9A9-7B9E-F9B0-6797-69ED57769BEF}"/>
              </a:ext>
            </a:extLst>
          </p:cNvPr>
          <p:cNvSpPr>
            <a:spLocks noGrp="1"/>
          </p:cNvSpPr>
          <p:nvPr>
            <p:ph type="title"/>
          </p:nvPr>
        </p:nvSpPr>
        <p:spPr/>
        <p:txBody>
          <a:bodyPr lIns="91440" tIns="45720" rIns="91440" bIns="45720" anchor="b"/>
          <a:lstStyle/>
          <a:p>
            <a:r>
              <a:rPr lang="en-US">
                <a:latin typeface="Courier New"/>
                <a:cs typeface="Courier New"/>
              </a:rPr>
              <a:t>Stroke</a:t>
            </a:r>
            <a:endParaRPr lang="en-US" b="1">
              <a:solidFill>
                <a:srgbClr val="005F86"/>
              </a:solidFill>
            </a:endParaRPr>
          </a:p>
        </p:txBody>
      </p:sp>
      <p:sp>
        <p:nvSpPr>
          <p:cNvPr id="9" name="Subtitle 2">
            <a:extLst>
              <a:ext uri="{FF2B5EF4-FFF2-40B4-BE49-F238E27FC236}">
                <a16:creationId xmlns:a16="http://schemas.microsoft.com/office/drawing/2014/main" id="{8B34D602-DC19-D91F-69E9-173D4274716E}"/>
              </a:ext>
            </a:extLst>
          </p:cNvPr>
          <p:cNvSpPr>
            <a:spLocks noGrp="1"/>
          </p:cNvSpPr>
          <p:nvPr>
            <p:ph idx="1"/>
          </p:nvPr>
        </p:nvSpPr>
        <p:spPr/>
        <p:txBody>
          <a:bodyPr lIns="91440" tIns="45720" rIns="91440" bIns="45720" anchor="t"/>
          <a:lstStyle/>
          <a:p>
            <a:r>
              <a:rPr lang="en-US">
                <a:latin typeface="Arial"/>
                <a:cs typeface="Arial"/>
              </a:rPr>
              <a:t>January 2024 Discharges</a:t>
            </a:r>
            <a:endParaRPr lang="en-US"/>
          </a:p>
        </p:txBody>
      </p:sp>
    </p:spTree>
    <p:custDataLst>
      <p:tags r:id="rId1"/>
    </p:custDataLst>
    <p:extLst>
      <p:ext uri="{BB962C8B-B14F-4D97-AF65-F5344CB8AC3E}">
        <p14:creationId xmlns:p14="http://schemas.microsoft.com/office/powerpoint/2010/main" val="3590719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D0A2-4B04-C119-27C5-F542EC65551A}"/>
              </a:ext>
            </a:extLst>
          </p:cNvPr>
          <p:cNvSpPr>
            <a:spLocks noGrp="1"/>
          </p:cNvSpPr>
          <p:nvPr>
            <p:ph type="title"/>
          </p:nvPr>
        </p:nvSpPr>
        <p:spPr>
          <a:xfrm>
            <a:off x="838200" y="365126"/>
            <a:ext cx="10515600" cy="1168400"/>
          </a:xfrm>
        </p:spPr>
        <p:txBody>
          <a:bodyPr/>
          <a:lstStyle/>
          <a:p>
            <a:r>
              <a:rPr lang="en-US"/>
              <a:t>Failed Attempt at Thrombectomy</a:t>
            </a:r>
            <a:br>
              <a:rPr lang="en-US"/>
            </a:br>
            <a:r>
              <a:rPr lang="en-US" sz="2800">
                <a:solidFill>
                  <a:schemeClr val="accent1"/>
                </a:solidFill>
              </a:rPr>
              <a:t>CSTK-08, 11, 12</a:t>
            </a:r>
            <a:endParaRPr lang="en-US">
              <a:solidFill>
                <a:schemeClr val="accent1"/>
              </a:solidFill>
            </a:endParaRPr>
          </a:p>
        </p:txBody>
      </p:sp>
      <p:sp>
        <p:nvSpPr>
          <p:cNvPr id="3" name="Content Placeholder 2">
            <a:extLst>
              <a:ext uri="{FF2B5EF4-FFF2-40B4-BE49-F238E27FC236}">
                <a16:creationId xmlns:a16="http://schemas.microsoft.com/office/drawing/2014/main" id="{31CE80DC-FAAA-329A-F61A-18E6282B3B15}"/>
              </a:ext>
            </a:extLst>
          </p:cNvPr>
          <p:cNvSpPr>
            <a:spLocks noGrp="1"/>
          </p:cNvSpPr>
          <p:nvPr>
            <p:ph idx="1"/>
          </p:nvPr>
        </p:nvSpPr>
        <p:spPr>
          <a:xfrm>
            <a:off x="838200" y="1762125"/>
            <a:ext cx="9458325" cy="470088"/>
          </a:xfrm>
        </p:spPr>
        <p:txBody>
          <a:bodyPr>
            <a:normAutofit/>
          </a:bodyPr>
          <a:lstStyle/>
          <a:p>
            <a:r>
              <a:rPr lang="en-US" sz="2200"/>
              <a:t>Adding “Z” codes to inclusion &amp; exclusion guidelines</a:t>
            </a:r>
          </a:p>
        </p:txBody>
      </p:sp>
      <p:graphicFrame>
        <p:nvGraphicFramePr>
          <p:cNvPr id="4" name="Table 4">
            <a:extLst>
              <a:ext uri="{FF2B5EF4-FFF2-40B4-BE49-F238E27FC236}">
                <a16:creationId xmlns:a16="http://schemas.microsoft.com/office/drawing/2014/main" id="{BB7B97DC-4AAD-6D82-9C80-0C64D3B29130}"/>
              </a:ext>
            </a:extLst>
          </p:cNvPr>
          <p:cNvGraphicFramePr>
            <a:graphicFrameLocks noGrp="1"/>
          </p:cNvGraphicFramePr>
          <p:nvPr/>
        </p:nvGraphicFramePr>
        <p:xfrm>
          <a:off x="954087" y="2451734"/>
          <a:ext cx="9226550" cy="3388360"/>
        </p:xfrm>
        <a:graphic>
          <a:graphicData uri="http://schemas.openxmlformats.org/drawingml/2006/table">
            <a:tbl>
              <a:tblPr firstRow="1" bandRow="1">
                <a:tableStyleId>{5C22544A-7EE6-4342-B048-85BDC9FD1C3A}</a:tableStyleId>
              </a:tblPr>
              <a:tblGrid>
                <a:gridCol w="4613275">
                  <a:extLst>
                    <a:ext uri="{9D8B030D-6E8A-4147-A177-3AD203B41FA5}">
                      <a16:colId xmlns:a16="http://schemas.microsoft.com/office/drawing/2014/main" val="563189427"/>
                    </a:ext>
                  </a:extLst>
                </a:gridCol>
                <a:gridCol w="4613275">
                  <a:extLst>
                    <a:ext uri="{9D8B030D-6E8A-4147-A177-3AD203B41FA5}">
                      <a16:colId xmlns:a16="http://schemas.microsoft.com/office/drawing/2014/main" val="213962021"/>
                    </a:ext>
                  </a:extLst>
                </a:gridCol>
              </a:tblGrid>
              <a:tr h="370840">
                <a:tc>
                  <a:txBody>
                    <a:bodyPr/>
                    <a:lstStyle/>
                    <a:p>
                      <a:pPr algn="ctr"/>
                      <a:r>
                        <a:rPr lang="en-US">
                          <a:latin typeface="Arial" panose="020B0604020202020204" pitchFamily="34" charset="0"/>
                          <a:cs typeface="Arial" panose="020B0604020202020204" pitchFamily="34" charset="0"/>
                        </a:rPr>
                        <a:t>Inclusion</a:t>
                      </a:r>
                    </a:p>
                  </a:txBody>
                  <a:tcPr/>
                </a:tc>
                <a:tc>
                  <a:txBody>
                    <a:bodyPr/>
                    <a:lstStyle/>
                    <a:p>
                      <a:pPr algn="ctr"/>
                      <a:r>
                        <a:rPr lang="en-US">
                          <a:latin typeface="Arial" panose="020B0604020202020204" pitchFamily="34" charset="0"/>
                          <a:cs typeface="Arial" panose="020B0604020202020204" pitchFamily="34" charset="0"/>
                        </a:rPr>
                        <a:t>Exclusion</a:t>
                      </a:r>
                    </a:p>
                  </a:txBody>
                  <a:tcPr>
                    <a:solidFill>
                      <a:schemeClr val="accent1"/>
                    </a:solidFill>
                  </a:tcPr>
                </a:tc>
                <a:extLst>
                  <a:ext uri="{0D108BD9-81ED-4DB2-BD59-A6C34878D82A}">
                    <a16:rowId xmlns:a16="http://schemas.microsoft.com/office/drawing/2014/main" val="1923382895"/>
                  </a:ext>
                </a:extLst>
              </a:tr>
              <a:tr h="370840">
                <a:tc>
                  <a:txBody>
                    <a:bodyPr/>
                    <a:lstStyle/>
                    <a:p>
                      <a:pPr marL="0" indent="0">
                        <a:buFont typeface="Arial" panose="020B0604020202020204" pitchFamily="34" charset="0"/>
                        <a:buNone/>
                      </a:pPr>
                      <a:r>
                        <a:rPr lang="en-US" sz="1200">
                          <a:solidFill>
                            <a:srgbClr val="5E5E5E"/>
                          </a:solidFill>
                          <a:latin typeface="Arial" panose="020B0604020202020204" pitchFamily="34" charset="0"/>
                          <a:cs typeface="Arial" panose="020B0604020202020204" pitchFamily="34" charset="0"/>
                        </a:rPr>
                        <a:t>Patients with ICD-10-PCS procedure codes on Table 8.1c Thrombectomy Root Procedures, if medical record documentation states that the mechanical thrombectomy procedure was attempted but unsuccessful or aborted before removal of the LVO. Refer to Appendix A, Table 8.1c Thrombectomy Root Procedures for examples of acceptable ICD-10-PCS procedure codes.</a:t>
                      </a:r>
                    </a:p>
                    <a:p>
                      <a:pPr marL="285750" indent="-285750">
                        <a:buFont typeface="Arial" panose="020B0604020202020204" pitchFamily="34" charset="0"/>
                        <a:buChar char="•"/>
                      </a:pPr>
                      <a:endParaRPr lang="en-US" sz="1200">
                        <a:solidFill>
                          <a:srgbClr val="5E5E5E"/>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a:solidFill>
                            <a:srgbClr val="5E5E5E"/>
                          </a:solidFill>
                          <a:highlight>
                            <a:srgbClr val="FFFF00"/>
                          </a:highlight>
                          <a:latin typeface="Arial" panose="020B0604020202020204" pitchFamily="34" charset="0"/>
                          <a:cs typeface="Arial" panose="020B0604020202020204" pitchFamily="34" charset="0"/>
                        </a:rPr>
                        <a:t>Patients with these "Z" codes, if medical record documentation states that the mechanical thrombectomy procedure was attempted but unsuccessful or aborted before removal of the LVO.</a:t>
                      </a:r>
                    </a:p>
                    <a:p>
                      <a:pPr marL="285750" indent="-285750">
                        <a:buFont typeface="Arial" panose="020B0604020202020204" pitchFamily="34" charset="0"/>
                        <a:buChar char="•"/>
                      </a:pPr>
                      <a:r>
                        <a:rPr lang="en-US" sz="1200">
                          <a:solidFill>
                            <a:srgbClr val="5E5E5E"/>
                          </a:solidFill>
                          <a:highlight>
                            <a:srgbClr val="FFFF00"/>
                          </a:highlight>
                          <a:latin typeface="Arial" panose="020B0604020202020204" pitchFamily="34" charset="0"/>
                          <a:cs typeface="Arial" panose="020B0604020202020204" pitchFamily="34" charset="0"/>
                        </a:rPr>
                        <a:t>Z538 Procedure and treatment not carried out for other reasons</a:t>
                      </a:r>
                    </a:p>
                    <a:p>
                      <a:pPr marL="285750" indent="-285750">
                        <a:buFont typeface="Arial" panose="020B0604020202020204" pitchFamily="34" charset="0"/>
                        <a:buChar char="•"/>
                      </a:pPr>
                      <a:r>
                        <a:rPr lang="en-US" sz="1200">
                          <a:solidFill>
                            <a:srgbClr val="5E5E5E"/>
                          </a:solidFill>
                          <a:highlight>
                            <a:srgbClr val="FFFF00"/>
                          </a:highlight>
                          <a:latin typeface="Arial" panose="020B0604020202020204" pitchFamily="34" charset="0"/>
                          <a:cs typeface="Arial" panose="020B0604020202020204" pitchFamily="34" charset="0"/>
                        </a:rPr>
                        <a:t>Z539 Procedure and treatment not carried out, unspecified reason</a:t>
                      </a:r>
                    </a:p>
                  </a:txBody>
                  <a:tcPr/>
                </a:tc>
                <a:tc>
                  <a:txBody>
                    <a:bodyPr/>
                    <a:lstStyle/>
                    <a:p>
                      <a:pPr marL="0" indent="0">
                        <a:buFont typeface="Arial" panose="020B0604020202020204" pitchFamily="34" charset="0"/>
                        <a:buNone/>
                      </a:pPr>
                      <a:r>
                        <a:rPr lang="en-US" sz="1200">
                          <a:solidFill>
                            <a:srgbClr val="5E5E5E"/>
                          </a:solidFill>
                          <a:latin typeface="Arial" panose="020B0604020202020204" pitchFamily="34" charset="0"/>
                          <a:cs typeface="Arial" panose="020B0604020202020204" pitchFamily="34" charset="0"/>
                        </a:rPr>
                        <a:t>Patients with ICD-10-PCS procedure codes on Table 8.1c Thrombectomy Root Procedures, if medical record documentation does not indicate that the procedure attempted was a mechanical thrombectomy for removal of a LVO. Refer to Appendix A, Table 8.1c Thrombectomy Root Procedures for examples of acceptable ICD-10-PCS procedure codes.</a:t>
                      </a:r>
                    </a:p>
                    <a:p>
                      <a:pPr marL="0" indent="0">
                        <a:buFont typeface="Arial" panose="020B0604020202020204" pitchFamily="34" charset="0"/>
                        <a:buNone/>
                      </a:pPr>
                      <a:endParaRPr lang="en-US" sz="1200">
                        <a:solidFill>
                          <a:srgbClr val="5E5E5E"/>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a:solidFill>
                            <a:srgbClr val="5E5E5E"/>
                          </a:solidFill>
                          <a:highlight>
                            <a:srgbClr val="FFFF00"/>
                          </a:highlight>
                          <a:latin typeface="Arial" panose="020B0604020202020204" pitchFamily="34" charset="0"/>
                          <a:cs typeface="Arial" panose="020B0604020202020204" pitchFamily="34" charset="0"/>
                        </a:rPr>
                        <a:t>Patients with these "Z" codes, if medical record documentation does not indicate that the procedure attempted was a mechanical thrombectomy for removal of a LVO.</a:t>
                      </a:r>
                    </a:p>
                    <a:p>
                      <a:pPr marL="285750" indent="-285750">
                        <a:buFont typeface="Arial" panose="020B0604020202020204" pitchFamily="34" charset="0"/>
                        <a:buChar char="•"/>
                      </a:pPr>
                      <a:r>
                        <a:rPr lang="en-US" sz="1200">
                          <a:solidFill>
                            <a:srgbClr val="5E5E5E"/>
                          </a:solidFill>
                          <a:highlight>
                            <a:srgbClr val="FFFF00"/>
                          </a:highlight>
                          <a:latin typeface="Arial" panose="020B0604020202020204" pitchFamily="34" charset="0"/>
                          <a:cs typeface="Arial" panose="020B0604020202020204" pitchFamily="34" charset="0"/>
                        </a:rPr>
                        <a:t>Z538 Procedure and treatment not carried out for other reasons</a:t>
                      </a:r>
                    </a:p>
                    <a:p>
                      <a:pPr marL="285750" indent="-285750">
                        <a:buFont typeface="Arial" panose="020B0604020202020204" pitchFamily="34" charset="0"/>
                        <a:buChar char="•"/>
                      </a:pPr>
                      <a:r>
                        <a:rPr lang="en-US" sz="1200">
                          <a:solidFill>
                            <a:srgbClr val="5E5E5E"/>
                          </a:solidFill>
                          <a:highlight>
                            <a:srgbClr val="FFFF00"/>
                          </a:highlight>
                          <a:latin typeface="Arial" panose="020B0604020202020204" pitchFamily="34" charset="0"/>
                          <a:cs typeface="Arial" panose="020B0604020202020204" pitchFamily="34" charset="0"/>
                        </a:rPr>
                        <a:t>Z539 Procedure and treatment not carried out, unspecified reason</a:t>
                      </a:r>
                    </a:p>
                  </a:txBody>
                  <a:tcPr/>
                </a:tc>
                <a:extLst>
                  <a:ext uri="{0D108BD9-81ED-4DB2-BD59-A6C34878D82A}">
                    <a16:rowId xmlns:a16="http://schemas.microsoft.com/office/drawing/2014/main" val="1310907398"/>
                  </a:ext>
                </a:extLst>
              </a:tr>
            </a:tbl>
          </a:graphicData>
        </a:graphic>
      </p:graphicFrame>
    </p:spTree>
    <p:custDataLst>
      <p:tags r:id="rId1"/>
    </p:custDataLst>
    <p:extLst>
      <p:ext uri="{BB962C8B-B14F-4D97-AF65-F5344CB8AC3E}">
        <p14:creationId xmlns:p14="http://schemas.microsoft.com/office/powerpoint/2010/main" val="494881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E6D9546-4377-F808-97C3-86709390B2C1}"/>
              </a:ext>
            </a:extLst>
          </p:cNvPr>
          <p:cNvSpPr txBox="1">
            <a:spLocks/>
          </p:cNvSpPr>
          <p:nvPr/>
        </p:nvSpPr>
        <p:spPr>
          <a:xfrm>
            <a:off x="838200" y="1891025"/>
            <a:ext cx="9458325" cy="20893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5E5E5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E5E5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E5E5E"/>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E5E5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E5E5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CSTK-07 has been retired.</a:t>
            </a:r>
          </a:p>
        </p:txBody>
      </p:sp>
      <p:sp>
        <p:nvSpPr>
          <p:cNvPr id="6" name="Title 1">
            <a:extLst>
              <a:ext uri="{FF2B5EF4-FFF2-40B4-BE49-F238E27FC236}">
                <a16:creationId xmlns:a16="http://schemas.microsoft.com/office/drawing/2014/main" id="{49954A78-0A53-105C-D845-D89903FAE512}"/>
              </a:ext>
            </a:extLst>
          </p:cNvPr>
          <p:cNvSpPr txBox="1">
            <a:spLocks/>
          </p:cNvSpPr>
          <p:nvPr/>
        </p:nvSpPr>
        <p:spPr>
          <a:xfrm>
            <a:off x="838200" y="365126"/>
            <a:ext cx="10515600" cy="8854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rgbClr val="FF6900"/>
                </a:solidFill>
                <a:latin typeface="Courier New" panose="02070309020205020404" pitchFamily="49" charset="0"/>
                <a:ea typeface="+mj-ea"/>
                <a:cs typeface="Courier New" panose="02070309020205020404" pitchFamily="49" charset="0"/>
              </a:defRPr>
            </a:lvl1pPr>
          </a:lstStyle>
          <a:p>
            <a:r>
              <a:rPr lang="en-US"/>
              <a:t>Comprehensive Stroke</a:t>
            </a:r>
            <a:endParaRPr lang="en-US">
              <a:solidFill>
                <a:schemeClr val="accent1"/>
              </a:solidFill>
            </a:endParaRPr>
          </a:p>
        </p:txBody>
      </p:sp>
    </p:spTree>
    <p:custDataLst>
      <p:tags r:id="rId1"/>
    </p:custDataLst>
    <p:extLst>
      <p:ext uri="{BB962C8B-B14F-4D97-AF65-F5344CB8AC3E}">
        <p14:creationId xmlns:p14="http://schemas.microsoft.com/office/powerpoint/2010/main" val="2606579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EFA9A9-7B9E-F9B0-6797-69ED57769BEF}"/>
              </a:ext>
            </a:extLst>
          </p:cNvPr>
          <p:cNvSpPr>
            <a:spLocks noGrp="1"/>
          </p:cNvSpPr>
          <p:nvPr>
            <p:ph type="title"/>
          </p:nvPr>
        </p:nvSpPr>
        <p:spPr/>
        <p:txBody>
          <a:bodyPr lIns="91440" tIns="45720" rIns="91440" bIns="45720" anchor="b"/>
          <a:lstStyle/>
          <a:p>
            <a:r>
              <a:rPr lang="en-US">
                <a:latin typeface="Courier New"/>
                <a:cs typeface="Courier New"/>
              </a:rPr>
              <a:t>Psych</a:t>
            </a:r>
            <a:endParaRPr lang="en-US" b="1">
              <a:solidFill>
                <a:srgbClr val="005F86"/>
              </a:solidFill>
            </a:endParaRPr>
          </a:p>
        </p:txBody>
      </p:sp>
      <p:sp>
        <p:nvSpPr>
          <p:cNvPr id="9" name="Subtitle 2">
            <a:extLst>
              <a:ext uri="{FF2B5EF4-FFF2-40B4-BE49-F238E27FC236}">
                <a16:creationId xmlns:a16="http://schemas.microsoft.com/office/drawing/2014/main" id="{8B34D602-DC19-D91F-69E9-173D4274716E}"/>
              </a:ext>
            </a:extLst>
          </p:cNvPr>
          <p:cNvSpPr>
            <a:spLocks noGrp="1"/>
          </p:cNvSpPr>
          <p:nvPr>
            <p:ph idx="1"/>
          </p:nvPr>
        </p:nvSpPr>
        <p:spPr/>
        <p:txBody>
          <a:bodyPr lIns="91440" tIns="45720" rIns="91440" bIns="45720" anchor="t"/>
          <a:lstStyle/>
          <a:p>
            <a:r>
              <a:rPr lang="en-US">
                <a:latin typeface="Arial"/>
                <a:cs typeface="Arial"/>
              </a:rPr>
              <a:t>January 2024 Discharges</a:t>
            </a:r>
            <a:endParaRPr lang="en-US"/>
          </a:p>
        </p:txBody>
      </p:sp>
    </p:spTree>
    <p:custDataLst>
      <p:tags r:id="rId1"/>
    </p:custDataLst>
    <p:extLst>
      <p:ext uri="{BB962C8B-B14F-4D97-AF65-F5344CB8AC3E}">
        <p14:creationId xmlns:p14="http://schemas.microsoft.com/office/powerpoint/2010/main" val="215372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D0A2-4B04-C119-27C5-F542EC65551A}"/>
              </a:ext>
            </a:extLst>
          </p:cNvPr>
          <p:cNvSpPr>
            <a:spLocks noGrp="1"/>
          </p:cNvSpPr>
          <p:nvPr>
            <p:ph type="title"/>
          </p:nvPr>
        </p:nvSpPr>
        <p:spPr>
          <a:xfrm>
            <a:off x="838200" y="365126"/>
            <a:ext cx="10515600" cy="1168400"/>
          </a:xfrm>
        </p:spPr>
        <p:txBody>
          <a:bodyPr/>
          <a:lstStyle/>
          <a:p>
            <a:r>
              <a:rPr lang="en-US"/>
              <a:t>Psych Measure Reporting Changes</a:t>
            </a:r>
          </a:p>
        </p:txBody>
      </p:sp>
      <p:graphicFrame>
        <p:nvGraphicFramePr>
          <p:cNvPr id="4" name="Table 4">
            <a:extLst>
              <a:ext uri="{FF2B5EF4-FFF2-40B4-BE49-F238E27FC236}">
                <a16:creationId xmlns:a16="http://schemas.microsoft.com/office/drawing/2014/main" id="{BB7B97DC-4AAD-6D82-9C80-0C64D3B29130}"/>
              </a:ext>
            </a:extLst>
          </p:cNvPr>
          <p:cNvGraphicFramePr>
            <a:graphicFrameLocks noGrp="1"/>
          </p:cNvGraphicFramePr>
          <p:nvPr/>
        </p:nvGraphicFramePr>
        <p:xfrm>
          <a:off x="974725" y="2336800"/>
          <a:ext cx="9226551" cy="1529080"/>
        </p:xfrm>
        <a:graphic>
          <a:graphicData uri="http://schemas.openxmlformats.org/drawingml/2006/table">
            <a:tbl>
              <a:tblPr firstRow="1" bandRow="1">
                <a:tableStyleId>{5C22544A-7EE6-4342-B048-85BDC9FD1C3A}</a:tableStyleId>
              </a:tblPr>
              <a:tblGrid>
                <a:gridCol w="3075517">
                  <a:extLst>
                    <a:ext uri="{9D8B030D-6E8A-4147-A177-3AD203B41FA5}">
                      <a16:colId xmlns:a16="http://schemas.microsoft.com/office/drawing/2014/main" val="3081311513"/>
                    </a:ext>
                  </a:extLst>
                </a:gridCol>
                <a:gridCol w="3075517">
                  <a:extLst>
                    <a:ext uri="{9D8B030D-6E8A-4147-A177-3AD203B41FA5}">
                      <a16:colId xmlns:a16="http://schemas.microsoft.com/office/drawing/2014/main" val="563189427"/>
                    </a:ext>
                  </a:extLst>
                </a:gridCol>
                <a:gridCol w="3075517">
                  <a:extLst>
                    <a:ext uri="{9D8B030D-6E8A-4147-A177-3AD203B41FA5}">
                      <a16:colId xmlns:a16="http://schemas.microsoft.com/office/drawing/2014/main" val="213962021"/>
                    </a:ext>
                  </a:extLst>
                </a:gridCol>
              </a:tblGrid>
              <a:tr h="370840">
                <a:tc>
                  <a:txBody>
                    <a:bodyPr/>
                    <a:lstStyle/>
                    <a:p>
                      <a:pPr algn="ctr"/>
                      <a:r>
                        <a:rPr lang="en-US">
                          <a:latin typeface="Arial" panose="020B0604020202020204" pitchFamily="34" charset="0"/>
                          <a:cs typeface="Arial" panose="020B0604020202020204" pitchFamily="34" charset="0"/>
                        </a:rPr>
                        <a:t>Measure</a:t>
                      </a:r>
                    </a:p>
                  </a:txBody>
                  <a:tcPr/>
                </a:tc>
                <a:tc>
                  <a:txBody>
                    <a:bodyPr/>
                    <a:lstStyle/>
                    <a:p>
                      <a:pPr algn="ctr"/>
                      <a:r>
                        <a:rPr lang="en-US">
                          <a:latin typeface="Arial" panose="020B0604020202020204" pitchFamily="34" charset="0"/>
                          <a:cs typeface="Arial" panose="020B0604020202020204" pitchFamily="34" charset="0"/>
                        </a:rPr>
                        <a:t>CY 2023</a:t>
                      </a:r>
                    </a:p>
                  </a:txBody>
                  <a:tcPr>
                    <a:solidFill>
                      <a:schemeClr val="accent2"/>
                    </a:solidFill>
                  </a:tcPr>
                </a:tc>
                <a:tc>
                  <a:txBody>
                    <a:bodyPr/>
                    <a:lstStyle/>
                    <a:p>
                      <a:pPr algn="ctr"/>
                      <a:r>
                        <a:rPr lang="en-US">
                          <a:latin typeface="Arial" panose="020B0604020202020204" pitchFamily="34" charset="0"/>
                          <a:cs typeface="Arial" panose="020B0604020202020204" pitchFamily="34" charset="0"/>
                        </a:rPr>
                        <a:t>CY 2024</a:t>
                      </a:r>
                    </a:p>
                  </a:txBody>
                  <a:tcPr>
                    <a:solidFill>
                      <a:schemeClr val="accent4"/>
                    </a:solidFill>
                  </a:tcPr>
                </a:tc>
                <a:extLst>
                  <a:ext uri="{0D108BD9-81ED-4DB2-BD59-A6C34878D82A}">
                    <a16:rowId xmlns:a16="http://schemas.microsoft.com/office/drawing/2014/main" val="1923382895"/>
                  </a:ext>
                </a:extLst>
              </a:tr>
              <a:tr h="370840">
                <a:tc>
                  <a:txBody>
                    <a:bodyPr/>
                    <a:lstStyle/>
                    <a:p>
                      <a:pPr marL="0" indent="0">
                        <a:buFont typeface="Arial" panose="020B0604020202020204" pitchFamily="34" charset="0"/>
                        <a:buNone/>
                      </a:pPr>
                      <a:r>
                        <a:rPr lang="en-US" sz="1600">
                          <a:solidFill>
                            <a:srgbClr val="5E5E5E"/>
                          </a:solidFill>
                          <a:latin typeface="Arial" panose="020B0604020202020204" pitchFamily="34" charset="0"/>
                          <a:cs typeface="Arial" panose="020B0604020202020204" pitchFamily="34" charset="0"/>
                        </a:rPr>
                        <a:t>HBIPS-5</a:t>
                      </a:r>
                    </a:p>
                  </a:txBody>
                  <a:tcP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Required TJC</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Retired CMS</a:t>
                      </a:r>
                    </a:p>
                  </a:txBody>
                  <a:tcP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Retired TJC </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Retired CMS</a:t>
                      </a:r>
                    </a:p>
                  </a:txBody>
                  <a:tcPr/>
                </a:tc>
                <a:extLst>
                  <a:ext uri="{0D108BD9-81ED-4DB2-BD59-A6C34878D82A}">
                    <a16:rowId xmlns:a16="http://schemas.microsoft.com/office/drawing/2014/main" val="1310907398"/>
                  </a:ext>
                </a:extLst>
              </a:tr>
              <a:tr h="370840">
                <a:tc>
                  <a:txBody>
                    <a:bodyPr/>
                    <a:lstStyle/>
                    <a:p>
                      <a:pPr marL="0" indent="0">
                        <a:buFont typeface="Arial" panose="020B0604020202020204" pitchFamily="34" charset="0"/>
                        <a:buNone/>
                      </a:pPr>
                      <a:r>
                        <a:rPr lang="en-US" sz="1600">
                          <a:solidFill>
                            <a:srgbClr val="5E5E5E"/>
                          </a:solidFill>
                          <a:latin typeface="Arial" panose="020B0604020202020204" pitchFamily="34" charset="0"/>
                          <a:cs typeface="Arial" panose="020B0604020202020204" pitchFamily="34" charset="0"/>
                        </a:rPr>
                        <a:t>TOB-2/2a</a:t>
                      </a:r>
                    </a:p>
                  </a:txBody>
                  <a:tcP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Optional TJC</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Retired CMS</a:t>
                      </a:r>
                    </a:p>
                  </a:txBody>
                  <a:tcP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Retired TJC</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Retired CMS</a:t>
                      </a:r>
                    </a:p>
                  </a:txBody>
                  <a:tcPr/>
                </a:tc>
                <a:extLst>
                  <a:ext uri="{0D108BD9-81ED-4DB2-BD59-A6C34878D82A}">
                    <a16:rowId xmlns:a16="http://schemas.microsoft.com/office/drawing/2014/main" val="933389017"/>
                  </a:ext>
                </a:extLst>
              </a:tr>
            </a:tbl>
          </a:graphicData>
        </a:graphic>
      </p:graphicFrame>
      <p:sp>
        <p:nvSpPr>
          <p:cNvPr id="5" name="Content Placeholder 2">
            <a:extLst>
              <a:ext uri="{FF2B5EF4-FFF2-40B4-BE49-F238E27FC236}">
                <a16:creationId xmlns:a16="http://schemas.microsoft.com/office/drawing/2014/main" id="{D5E6706F-8F31-6357-E5FA-C35E9F6FAF07}"/>
              </a:ext>
            </a:extLst>
          </p:cNvPr>
          <p:cNvSpPr>
            <a:spLocks noGrp="1"/>
          </p:cNvSpPr>
          <p:nvPr>
            <p:ph idx="1"/>
          </p:nvPr>
        </p:nvSpPr>
        <p:spPr>
          <a:xfrm>
            <a:off x="838200" y="1549400"/>
            <a:ext cx="9544050" cy="660400"/>
          </a:xfrm>
        </p:spPr>
        <p:txBody>
          <a:bodyPr>
            <a:normAutofit/>
          </a:bodyPr>
          <a:lstStyle/>
          <a:p>
            <a:r>
              <a:rPr lang="en-US" sz="2200"/>
              <a:t>Retiring HBIPS-5 and TOB-2/2a for both TJC &amp; CMS</a:t>
            </a:r>
          </a:p>
        </p:txBody>
      </p:sp>
    </p:spTree>
    <p:custDataLst>
      <p:tags r:id="rId1"/>
    </p:custDataLst>
    <p:extLst>
      <p:ext uri="{BB962C8B-B14F-4D97-AF65-F5344CB8AC3E}">
        <p14:creationId xmlns:p14="http://schemas.microsoft.com/office/powerpoint/2010/main" val="3874056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D0A2-4B04-C119-27C5-F542EC65551A}"/>
              </a:ext>
            </a:extLst>
          </p:cNvPr>
          <p:cNvSpPr>
            <a:spLocks noGrp="1"/>
          </p:cNvSpPr>
          <p:nvPr>
            <p:ph type="title"/>
          </p:nvPr>
        </p:nvSpPr>
        <p:spPr>
          <a:xfrm>
            <a:off x="838200" y="365126"/>
            <a:ext cx="10515600" cy="1168400"/>
          </a:xfrm>
        </p:spPr>
        <p:txBody>
          <a:bodyPr/>
          <a:lstStyle/>
          <a:p>
            <a:r>
              <a:rPr lang="en-US"/>
              <a:t>Metabolic Screening</a:t>
            </a:r>
          </a:p>
        </p:txBody>
      </p:sp>
      <p:sp>
        <p:nvSpPr>
          <p:cNvPr id="3" name="Content Placeholder 2">
            <a:extLst>
              <a:ext uri="{FF2B5EF4-FFF2-40B4-BE49-F238E27FC236}">
                <a16:creationId xmlns:a16="http://schemas.microsoft.com/office/drawing/2014/main" id="{31CE80DC-FAAA-329A-F61A-18E6282B3B15}"/>
              </a:ext>
            </a:extLst>
          </p:cNvPr>
          <p:cNvSpPr>
            <a:spLocks noGrp="1"/>
          </p:cNvSpPr>
          <p:nvPr>
            <p:ph idx="1"/>
          </p:nvPr>
        </p:nvSpPr>
        <p:spPr>
          <a:xfrm>
            <a:off x="838200" y="1533526"/>
            <a:ext cx="9458325" cy="4508500"/>
          </a:xfrm>
        </p:spPr>
        <p:txBody>
          <a:bodyPr>
            <a:normAutofit/>
          </a:bodyPr>
          <a:lstStyle/>
          <a:p>
            <a:r>
              <a:rPr lang="en-US" sz="2200"/>
              <a:t>Adding </a:t>
            </a:r>
            <a:r>
              <a:rPr lang="en-US" sz="2200" b="1"/>
              <a:t>exclusion</a:t>
            </a:r>
            <a:r>
              <a:rPr lang="en-US" sz="2200"/>
              <a:t> guidelines of a range of values or greater or less than value</a:t>
            </a:r>
          </a:p>
        </p:txBody>
      </p:sp>
      <p:graphicFrame>
        <p:nvGraphicFramePr>
          <p:cNvPr id="4" name="Table 4">
            <a:extLst>
              <a:ext uri="{FF2B5EF4-FFF2-40B4-BE49-F238E27FC236}">
                <a16:creationId xmlns:a16="http://schemas.microsoft.com/office/drawing/2014/main" id="{BB7B97DC-4AAD-6D82-9C80-0C64D3B29130}"/>
              </a:ext>
            </a:extLst>
          </p:cNvPr>
          <p:cNvGraphicFramePr>
            <a:graphicFrameLocks noGrp="1"/>
          </p:cNvGraphicFramePr>
          <p:nvPr/>
        </p:nvGraphicFramePr>
        <p:xfrm>
          <a:off x="954087" y="2500841"/>
          <a:ext cx="9226550" cy="1193800"/>
        </p:xfrm>
        <a:graphic>
          <a:graphicData uri="http://schemas.openxmlformats.org/drawingml/2006/table">
            <a:tbl>
              <a:tblPr firstRow="1" bandRow="1">
                <a:tableStyleId>{5C22544A-7EE6-4342-B048-85BDC9FD1C3A}</a:tableStyleId>
              </a:tblPr>
              <a:tblGrid>
                <a:gridCol w="4613275">
                  <a:extLst>
                    <a:ext uri="{9D8B030D-6E8A-4147-A177-3AD203B41FA5}">
                      <a16:colId xmlns:a16="http://schemas.microsoft.com/office/drawing/2014/main" val="563189427"/>
                    </a:ext>
                  </a:extLst>
                </a:gridCol>
                <a:gridCol w="4613275">
                  <a:extLst>
                    <a:ext uri="{9D8B030D-6E8A-4147-A177-3AD203B41FA5}">
                      <a16:colId xmlns:a16="http://schemas.microsoft.com/office/drawing/2014/main" val="213962021"/>
                    </a:ext>
                  </a:extLst>
                </a:gridCol>
              </a:tblGrid>
              <a:tr h="370840">
                <a:tc>
                  <a:txBody>
                    <a:bodyPr/>
                    <a:lstStyle/>
                    <a:p>
                      <a:pPr algn="ctr"/>
                      <a:r>
                        <a:rPr lang="en-US">
                          <a:latin typeface="Arial" panose="020B0604020202020204" pitchFamily="34" charset="0"/>
                          <a:cs typeface="Arial" panose="020B0604020202020204" pitchFamily="34" charset="0"/>
                        </a:rPr>
                        <a:t>July 2023 (Old)</a:t>
                      </a:r>
                    </a:p>
                  </a:txBody>
                  <a:tcPr/>
                </a:tc>
                <a:tc>
                  <a:txBody>
                    <a:bodyPr/>
                    <a:lstStyle/>
                    <a:p>
                      <a:pPr algn="ctr"/>
                      <a:r>
                        <a:rPr lang="en-US">
                          <a:latin typeface="Arial" panose="020B0604020202020204" pitchFamily="34" charset="0"/>
                          <a:cs typeface="Arial" panose="020B0604020202020204" pitchFamily="34" charset="0"/>
                        </a:rPr>
                        <a:t>January 2024 (New)</a:t>
                      </a:r>
                    </a:p>
                  </a:txBody>
                  <a:tcPr>
                    <a:solidFill>
                      <a:schemeClr val="accent4"/>
                    </a:solidFill>
                  </a:tcPr>
                </a:tc>
                <a:extLst>
                  <a:ext uri="{0D108BD9-81ED-4DB2-BD59-A6C34878D82A}">
                    <a16:rowId xmlns:a16="http://schemas.microsoft.com/office/drawing/2014/main" val="1923382895"/>
                  </a:ext>
                </a:extLst>
              </a:tr>
              <a:tr h="370840">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Non-quantitative assessment of glucose test (i.e., normal, abnormal, etc.)</a:t>
                      </a:r>
                    </a:p>
                  </a:txBody>
                  <a:tcP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Non-quantitative assessment of glucose test (</a:t>
                      </a:r>
                      <a:r>
                        <a:rPr lang="en-US" sz="1600">
                          <a:solidFill>
                            <a:srgbClr val="5E5E5E"/>
                          </a:solidFill>
                          <a:highlight>
                            <a:srgbClr val="FFFF00"/>
                          </a:highlight>
                          <a:latin typeface="Arial" panose="020B0604020202020204" pitchFamily="34" charset="0"/>
                          <a:cs typeface="Arial" panose="020B0604020202020204" pitchFamily="34" charset="0"/>
                        </a:rPr>
                        <a:t>for example</a:t>
                      </a:r>
                      <a:r>
                        <a:rPr lang="en-US" sz="1600">
                          <a:solidFill>
                            <a:srgbClr val="5E5E5E"/>
                          </a:solidFill>
                          <a:latin typeface="Arial" panose="020B0604020202020204" pitchFamily="34" charset="0"/>
                          <a:cs typeface="Arial" panose="020B0604020202020204" pitchFamily="34" charset="0"/>
                        </a:rPr>
                        <a:t>, normal, abnormal, etc</a:t>
                      </a:r>
                      <a:r>
                        <a:rPr lang="en-US" sz="1600">
                          <a:solidFill>
                            <a:srgbClr val="5E5E5E"/>
                          </a:solidFill>
                          <a:highlight>
                            <a:srgbClr val="FFFF00"/>
                          </a:highlight>
                          <a:latin typeface="Arial" panose="020B0604020202020204" pitchFamily="34" charset="0"/>
                          <a:cs typeface="Arial" panose="020B0604020202020204" pitchFamily="34" charset="0"/>
                        </a:rPr>
                        <a:t>.), a range of values, or greater than or less than a value</a:t>
                      </a:r>
                    </a:p>
                  </a:txBody>
                  <a:tcPr/>
                </a:tc>
                <a:extLst>
                  <a:ext uri="{0D108BD9-81ED-4DB2-BD59-A6C34878D82A}">
                    <a16:rowId xmlns:a16="http://schemas.microsoft.com/office/drawing/2014/main" val="1310907398"/>
                  </a:ext>
                </a:extLst>
              </a:tr>
            </a:tbl>
          </a:graphicData>
        </a:graphic>
      </p:graphicFrame>
    </p:spTree>
    <p:custDataLst>
      <p:tags r:id="rId1"/>
    </p:custDataLst>
    <p:extLst>
      <p:ext uri="{BB962C8B-B14F-4D97-AF65-F5344CB8AC3E}">
        <p14:creationId xmlns:p14="http://schemas.microsoft.com/office/powerpoint/2010/main" val="4183051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D0A2-4B04-C119-27C5-F542EC65551A}"/>
              </a:ext>
            </a:extLst>
          </p:cNvPr>
          <p:cNvSpPr>
            <a:spLocks noGrp="1"/>
          </p:cNvSpPr>
          <p:nvPr>
            <p:ph type="title"/>
          </p:nvPr>
        </p:nvSpPr>
        <p:spPr>
          <a:xfrm>
            <a:off x="838200" y="365126"/>
            <a:ext cx="10515600" cy="1168400"/>
          </a:xfrm>
        </p:spPr>
        <p:txBody>
          <a:bodyPr/>
          <a:lstStyle/>
          <a:p>
            <a:r>
              <a:rPr lang="en-US"/>
              <a:t>Discharge Disposition</a:t>
            </a:r>
          </a:p>
        </p:txBody>
      </p:sp>
      <p:sp>
        <p:nvSpPr>
          <p:cNvPr id="3" name="Content Placeholder 2">
            <a:extLst>
              <a:ext uri="{FF2B5EF4-FFF2-40B4-BE49-F238E27FC236}">
                <a16:creationId xmlns:a16="http://schemas.microsoft.com/office/drawing/2014/main" id="{31CE80DC-FAAA-329A-F61A-18E6282B3B15}"/>
              </a:ext>
            </a:extLst>
          </p:cNvPr>
          <p:cNvSpPr>
            <a:spLocks noGrp="1"/>
          </p:cNvSpPr>
          <p:nvPr>
            <p:ph idx="1"/>
          </p:nvPr>
        </p:nvSpPr>
        <p:spPr>
          <a:xfrm>
            <a:off x="838200" y="1533526"/>
            <a:ext cx="9458325" cy="4508500"/>
          </a:xfrm>
        </p:spPr>
        <p:txBody>
          <a:bodyPr>
            <a:normAutofit/>
          </a:bodyPr>
          <a:lstStyle/>
          <a:p>
            <a:r>
              <a:rPr lang="en-US" sz="2200"/>
              <a:t>Other Healthcare Facility (Value 5) adding “Chemical Dependency/Alcohol Rehabilitation Facility”</a:t>
            </a:r>
          </a:p>
        </p:txBody>
      </p:sp>
      <p:graphicFrame>
        <p:nvGraphicFramePr>
          <p:cNvPr id="4" name="Table 4">
            <a:extLst>
              <a:ext uri="{FF2B5EF4-FFF2-40B4-BE49-F238E27FC236}">
                <a16:creationId xmlns:a16="http://schemas.microsoft.com/office/drawing/2014/main" id="{BB7B97DC-4AAD-6D82-9C80-0C64D3B29130}"/>
              </a:ext>
            </a:extLst>
          </p:cNvPr>
          <p:cNvGraphicFramePr>
            <a:graphicFrameLocks noGrp="1"/>
          </p:cNvGraphicFramePr>
          <p:nvPr/>
        </p:nvGraphicFramePr>
        <p:xfrm>
          <a:off x="954087" y="2500841"/>
          <a:ext cx="9226550" cy="1681480"/>
        </p:xfrm>
        <a:graphic>
          <a:graphicData uri="http://schemas.openxmlformats.org/drawingml/2006/table">
            <a:tbl>
              <a:tblPr firstRow="1" bandRow="1">
                <a:tableStyleId>{5C22544A-7EE6-4342-B048-85BDC9FD1C3A}</a:tableStyleId>
              </a:tblPr>
              <a:tblGrid>
                <a:gridCol w="4613275">
                  <a:extLst>
                    <a:ext uri="{9D8B030D-6E8A-4147-A177-3AD203B41FA5}">
                      <a16:colId xmlns:a16="http://schemas.microsoft.com/office/drawing/2014/main" val="563189427"/>
                    </a:ext>
                  </a:extLst>
                </a:gridCol>
                <a:gridCol w="4613275">
                  <a:extLst>
                    <a:ext uri="{9D8B030D-6E8A-4147-A177-3AD203B41FA5}">
                      <a16:colId xmlns:a16="http://schemas.microsoft.com/office/drawing/2014/main" val="213962021"/>
                    </a:ext>
                  </a:extLst>
                </a:gridCol>
              </a:tblGrid>
              <a:tr h="370840">
                <a:tc>
                  <a:txBody>
                    <a:bodyPr/>
                    <a:lstStyle/>
                    <a:p>
                      <a:pPr algn="ctr"/>
                      <a:r>
                        <a:rPr lang="en-US">
                          <a:latin typeface="Arial" panose="020B0604020202020204" pitchFamily="34" charset="0"/>
                          <a:cs typeface="Arial" panose="020B0604020202020204" pitchFamily="34" charset="0"/>
                        </a:rPr>
                        <a:t>July 2023 (Old)</a:t>
                      </a:r>
                    </a:p>
                  </a:txBody>
                  <a:tcPr/>
                </a:tc>
                <a:tc>
                  <a:txBody>
                    <a:bodyPr/>
                    <a:lstStyle/>
                    <a:p>
                      <a:pPr algn="ctr"/>
                      <a:r>
                        <a:rPr lang="en-US">
                          <a:latin typeface="Arial" panose="020B0604020202020204" pitchFamily="34" charset="0"/>
                          <a:cs typeface="Arial" panose="020B0604020202020204" pitchFamily="34" charset="0"/>
                        </a:rPr>
                        <a:t>January 2024 (New)</a:t>
                      </a:r>
                    </a:p>
                  </a:txBody>
                  <a:tcPr>
                    <a:solidFill>
                      <a:schemeClr val="accent4"/>
                    </a:solidFill>
                  </a:tcPr>
                </a:tc>
                <a:extLst>
                  <a:ext uri="{0D108BD9-81ED-4DB2-BD59-A6C34878D82A}">
                    <a16:rowId xmlns:a16="http://schemas.microsoft.com/office/drawing/2014/main" val="1923382895"/>
                  </a:ext>
                </a:extLst>
              </a:tr>
              <a:tr h="370840">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Rehabilitation Facility including Inpatient Rehabilitation Facility/Hospital or Rehabilitation Unit of a Hospital </a:t>
                      </a:r>
                    </a:p>
                  </a:txBody>
                  <a:tcP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Rehabilitation Facility including, </a:t>
                      </a:r>
                      <a:r>
                        <a:rPr lang="en-US" sz="1600">
                          <a:solidFill>
                            <a:srgbClr val="5E5E5E"/>
                          </a:solidFill>
                          <a:highlight>
                            <a:srgbClr val="FFFF00"/>
                          </a:highlight>
                          <a:latin typeface="Arial" panose="020B0604020202020204" pitchFamily="34" charset="0"/>
                          <a:cs typeface="Arial" panose="020B0604020202020204" pitchFamily="34" charset="0"/>
                        </a:rPr>
                        <a:t>but not limited to</a:t>
                      </a:r>
                      <a:r>
                        <a:rPr lang="en-US" sz="1600">
                          <a:solidFill>
                            <a:srgbClr val="5E5E5E"/>
                          </a:solidFill>
                          <a:latin typeface="Arial" panose="020B0604020202020204" pitchFamily="34" charset="0"/>
                          <a:cs typeface="Arial" panose="020B0604020202020204" pitchFamily="34" charset="0"/>
                        </a:rPr>
                        <a:t>: Inpatient Rehabilitation Facility/Hospital, Rehabilitation Unit of a Hospital, </a:t>
                      </a:r>
                      <a:r>
                        <a:rPr lang="en-US" sz="1600">
                          <a:solidFill>
                            <a:srgbClr val="5E5E5E"/>
                          </a:solidFill>
                          <a:highlight>
                            <a:srgbClr val="FFFF00"/>
                          </a:highlight>
                          <a:latin typeface="Arial" panose="020B0604020202020204" pitchFamily="34" charset="0"/>
                          <a:cs typeface="Arial" panose="020B0604020202020204" pitchFamily="34" charset="0"/>
                        </a:rPr>
                        <a:t>Chemical Dependency/Alcohol Rehabilitation Facility</a:t>
                      </a:r>
                    </a:p>
                  </a:txBody>
                  <a:tcPr/>
                </a:tc>
                <a:extLst>
                  <a:ext uri="{0D108BD9-81ED-4DB2-BD59-A6C34878D82A}">
                    <a16:rowId xmlns:a16="http://schemas.microsoft.com/office/drawing/2014/main" val="1310907398"/>
                  </a:ext>
                </a:extLst>
              </a:tr>
            </a:tbl>
          </a:graphicData>
        </a:graphic>
      </p:graphicFrame>
    </p:spTree>
    <p:custDataLst>
      <p:tags r:id="rId1"/>
    </p:custDataLst>
    <p:extLst>
      <p:ext uri="{BB962C8B-B14F-4D97-AF65-F5344CB8AC3E}">
        <p14:creationId xmlns:p14="http://schemas.microsoft.com/office/powerpoint/2010/main" val="2020721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D0A2-4B04-C119-27C5-F542EC65551A}"/>
              </a:ext>
            </a:extLst>
          </p:cNvPr>
          <p:cNvSpPr>
            <a:spLocks noGrp="1"/>
          </p:cNvSpPr>
          <p:nvPr>
            <p:ph type="title"/>
          </p:nvPr>
        </p:nvSpPr>
        <p:spPr>
          <a:xfrm>
            <a:off x="838200" y="365126"/>
            <a:ext cx="10515600" cy="1168400"/>
          </a:xfrm>
        </p:spPr>
        <p:txBody>
          <a:bodyPr/>
          <a:lstStyle/>
          <a:p>
            <a:r>
              <a:rPr lang="en-US"/>
              <a:t>Number </a:t>
            </a:r>
            <a:r>
              <a:rPr lang="en-US" err="1"/>
              <a:t>Antipsych</a:t>
            </a:r>
            <a:r>
              <a:rPr lang="en-US"/>
              <a:t> Meds at Discharge</a:t>
            </a:r>
          </a:p>
        </p:txBody>
      </p:sp>
      <p:sp>
        <p:nvSpPr>
          <p:cNvPr id="3" name="Content Placeholder 2">
            <a:extLst>
              <a:ext uri="{FF2B5EF4-FFF2-40B4-BE49-F238E27FC236}">
                <a16:creationId xmlns:a16="http://schemas.microsoft.com/office/drawing/2014/main" id="{31CE80DC-FAAA-329A-F61A-18E6282B3B15}"/>
              </a:ext>
            </a:extLst>
          </p:cNvPr>
          <p:cNvSpPr>
            <a:spLocks noGrp="1"/>
          </p:cNvSpPr>
          <p:nvPr>
            <p:ph idx="1"/>
          </p:nvPr>
        </p:nvSpPr>
        <p:spPr>
          <a:xfrm>
            <a:off x="838200" y="1533526"/>
            <a:ext cx="9458325" cy="4508500"/>
          </a:xfrm>
        </p:spPr>
        <p:txBody>
          <a:bodyPr>
            <a:normAutofit/>
          </a:bodyPr>
          <a:lstStyle/>
          <a:p>
            <a:r>
              <a:rPr lang="en-US" sz="2200"/>
              <a:t>Changing the guidance from multiple admissions to one or more admissions</a:t>
            </a:r>
          </a:p>
        </p:txBody>
      </p:sp>
      <p:graphicFrame>
        <p:nvGraphicFramePr>
          <p:cNvPr id="4" name="Table 4">
            <a:extLst>
              <a:ext uri="{FF2B5EF4-FFF2-40B4-BE49-F238E27FC236}">
                <a16:creationId xmlns:a16="http://schemas.microsoft.com/office/drawing/2014/main" id="{BB7B97DC-4AAD-6D82-9C80-0C64D3B29130}"/>
              </a:ext>
            </a:extLst>
          </p:cNvPr>
          <p:cNvGraphicFramePr>
            <a:graphicFrameLocks noGrp="1"/>
          </p:cNvGraphicFramePr>
          <p:nvPr/>
        </p:nvGraphicFramePr>
        <p:xfrm>
          <a:off x="954087" y="2500841"/>
          <a:ext cx="9226550" cy="1925320"/>
        </p:xfrm>
        <a:graphic>
          <a:graphicData uri="http://schemas.openxmlformats.org/drawingml/2006/table">
            <a:tbl>
              <a:tblPr firstRow="1" bandRow="1">
                <a:tableStyleId>{5C22544A-7EE6-4342-B048-85BDC9FD1C3A}</a:tableStyleId>
              </a:tblPr>
              <a:tblGrid>
                <a:gridCol w="4613275">
                  <a:extLst>
                    <a:ext uri="{9D8B030D-6E8A-4147-A177-3AD203B41FA5}">
                      <a16:colId xmlns:a16="http://schemas.microsoft.com/office/drawing/2014/main" val="563189427"/>
                    </a:ext>
                  </a:extLst>
                </a:gridCol>
                <a:gridCol w="4613275">
                  <a:extLst>
                    <a:ext uri="{9D8B030D-6E8A-4147-A177-3AD203B41FA5}">
                      <a16:colId xmlns:a16="http://schemas.microsoft.com/office/drawing/2014/main" val="213962021"/>
                    </a:ext>
                  </a:extLst>
                </a:gridCol>
              </a:tblGrid>
              <a:tr h="370840">
                <a:tc>
                  <a:txBody>
                    <a:bodyPr/>
                    <a:lstStyle/>
                    <a:p>
                      <a:pPr algn="ctr"/>
                      <a:r>
                        <a:rPr lang="en-US">
                          <a:latin typeface="Arial" panose="020B0604020202020204" pitchFamily="34" charset="0"/>
                          <a:cs typeface="Arial" panose="020B0604020202020204" pitchFamily="34" charset="0"/>
                        </a:rPr>
                        <a:t>July 2023 (Old)</a:t>
                      </a:r>
                    </a:p>
                  </a:txBody>
                  <a:tcPr/>
                </a:tc>
                <a:tc>
                  <a:txBody>
                    <a:bodyPr/>
                    <a:lstStyle/>
                    <a:p>
                      <a:pPr algn="ctr"/>
                      <a:r>
                        <a:rPr lang="en-US">
                          <a:latin typeface="Arial" panose="020B0604020202020204" pitchFamily="34" charset="0"/>
                          <a:cs typeface="Arial" panose="020B0604020202020204" pitchFamily="34" charset="0"/>
                        </a:rPr>
                        <a:t>January 2024 (New)</a:t>
                      </a:r>
                    </a:p>
                  </a:txBody>
                  <a:tcPr>
                    <a:solidFill>
                      <a:schemeClr val="accent4"/>
                    </a:solidFill>
                  </a:tcPr>
                </a:tc>
                <a:extLst>
                  <a:ext uri="{0D108BD9-81ED-4DB2-BD59-A6C34878D82A}">
                    <a16:rowId xmlns:a16="http://schemas.microsoft.com/office/drawing/2014/main" val="1923382895"/>
                  </a:ext>
                </a:extLst>
              </a:tr>
              <a:tr h="370840">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If the patient was in an acute-care hospital and had </a:t>
                      </a:r>
                      <a:r>
                        <a:rPr lang="en-US" sz="1600" strike="sngStrike">
                          <a:solidFill>
                            <a:schemeClr val="accent2"/>
                          </a:solidFill>
                          <a:latin typeface="Arial" panose="020B0604020202020204" pitchFamily="34" charset="0"/>
                          <a:cs typeface="Arial" panose="020B0604020202020204" pitchFamily="34" charset="0"/>
                        </a:rPr>
                        <a:t>multiple</a:t>
                      </a:r>
                      <a:r>
                        <a:rPr lang="en-US" sz="1600">
                          <a:solidFill>
                            <a:srgbClr val="5E5E5E"/>
                          </a:solidFill>
                          <a:latin typeface="Arial" panose="020B0604020202020204" pitchFamily="34" charset="0"/>
                          <a:cs typeface="Arial" panose="020B0604020202020204" pitchFamily="34" charset="0"/>
                        </a:rPr>
                        <a:t> admissions to the psychiatric unit during his or her hospitalization, this information should be abstracted only once at the time of discharge from the hospital.</a:t>
                      </a:r>
                    </a:p>
                  </a:txBody>
                  <a:tcP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If the patient was in an acute-care hospital and had </a:t>
                      </a:r>
                      <a:r>
                        <a:rPr lang="en-US" sz="1600">
                          <a:solidFill>
                            <a:srgbClr val="5E5E5E"/>
                          </a:solidFill>
                          <a:highlight>
                            <a:srgbClr val="FFFF00"/>
                          </a:highlight>
                          <a:latin typeface="Arial" panose="020B0604020202020204" pitchFamily="34" charset="0"/>
                          <a:cs typeface="Arial" panose="020B0604020202020204" pitchFamily="34" charset="0"/>
                        </a:rPr>
                        <a:t>one or more </a:t>
                      </a:r>
                      <a:r>
                        <a:rPr lang="en-US" sz="1600">
                          <a:solidFill>
                            <a:srgbClr val="5E5E5E"/>
                          </a:solidFill>
                          <a:latin typeface="Arial" panose="020B0604020202020204" pitchFamily="34" charset="0"/>
                          <a:cs typeface="Arial" panose="020B0604020202020204" pitchFamily="34" charset="0"/>
                        </a:rPr>
                        <a:t>admissions to the psychiatric unit during his or her hospitalization, this information should be abstracted only once at the time of discharge from the hospital.</a:t>
                      </a:r>
                      <a:endParaRPr lang="en-US" sz="1600">
                        <a:solidFill>
                          <a:srgbClr val="5E5E5E"/>
                        </a:solidFill>
                        <a:highlight>
                          <a:srgbClr val="FFFF00"/>
                        </a:highligh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10907398"/>
                  </a:ext>
                </a:extLst>
              </a:tr>
            </a:tbl>
          </a:graphicData>
        </a:graphic>
      </p:graphicFrame>
    </p:spTree>
    <p:custDataLst>
      <p:tags r:id="rId1"/>
    </p:custDataLst>
    <p:extLst>
      <p:ext uri="{BB962C8B-B14F-4D97-AF65-F5344CB8AC3E}">
        <p14:creationId xmlns:p14="http://schemas.microsoft.com/office/powerpoint/2010/main" val="2683279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EFA9A9-7B9E-F9B0-6797-69ED57769BEF}"/>
              </a:ext>
            </a:extLst>
          </p:cNvPr>
          <p:cNvSpPr>
            <a:spLocks noGrp="1"/>
          </p:cNvSpPr>
          <p:nvPr>
            <p:ph type="ctrTitle"/>
          </p:nvPr>
        </p:nvSpPr>
        <p:spPr>
          <a:xfrm>
            <a:off x="675588" y="1254339"/>
            <a:ext cx="9144000" cy="2387600"/>
          </a:xfrm>
        </p:spPr>
        <p:txBody>
          <a:bodyPr lIns="91440" tIns="45720" rIns="91440" bIns="45720" anchor="b"/>
          <a:lstStyle/>
          <a:p>
            <a:r>
              <a:rPr lang="en-US">
                <a:latin typeface="Courier New"/>
                <a:cs typeface="Courier New"/>
              </a:rPr>
              <a:t>Perinatal Care</a:t>
            </a:r>
            <a:endParaRPr lang="en-US" b="1">
              <a:solidFill>
                <a:srgbClr val="005F86"/>
              </a:solidFill>
            </a:endParaRPr>
          </a:p>
        </p:txBody>
      </p:sp>
      <p:sp>
        <p:nvSpPr>
          <p:cNvPr id="9" name="Subtitle 2">
            <a:extLst>
              <a:ext uri="{FF2B5EF4-FFF2-40B4-BE49-F238E27FC236}">
                <a16:creationId xmlns:a16="http://schemas.microsoft.com/office/drawing/2014/main" id="{8B34D602-DC19-D91F-69E9-173D4274716E}"/>
              </a:ext>
            </a:extLst>
          </p:cNvPr>
          <p:cNvSpPr>
            <a:spLocks noGrp="1"/>
          </p:cNvSpPr>
          <p:nvPr>
            <p:ph type="subTitle" idx="1"/>
          </p:nvPr>
        </p:nvSpPr>
        <p:spPr>
          <a:xfrm>
            <a:off x="675588" y="3734014"/>
            <a:ext cx="9144000" cy="1655762"/>
          </a:xfrm>
        </p:spPr>
        <p:txBody>
          <a:bodyPr lIns="91440" tIns="45720" rIns="91440" bIns="45720" anchor="t"/>
          <a:lstStyle/>
          <a:p>
            <a:r>
              <a:rPr lang="en-US">
                <a:latin typeface="Arial"/>
                <a:cs typeface="Arial"/>
              </a:rPr>
              <a:t>January 2024 Discharges</a:t>
            </a:r>
            <a:endParaRPr lang="en-US"/>
          </a:p>
        </p:txBody>
      </p:sp>
    </p:spTree>
    <p:custDataLst>
      <p:tags r:id="rId1"/>
    </p:custDataLst>
    <p:extLst>
      <p:ext uri="{BB962C8B-B14F-4D97-AF65-F5344CB8AC3E}">
        <p14:creationId xmlns:p14="http://schemas.microsoft.com/office/powerpoint/2010/main" val="2601788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8546A-2B67-42E7-F7E9-FFEE12F308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4C2520-EFA7-10B9-4DA2-CBA40AD51ECA}"/>
              </a:ext>
            </a:extLst>
          </p:cNvPr>
          <p:cNvSpPr>
            <a:spLocks noGrp="1"/>
          </p:cNvSpPr>
          <p:nvPr>
            <p:ph type="title"/>
          </p:nvPr>
        </p:nvSpPr>
        <p:spPr/>
        <p:txBody>
          <a:bodyPr/>
          <a:lstStyle/>
          <a:p>
            <a:r>
              <a:rPr lang="en-US"/>
              <a:t>Content covered</a:t>
            </a:r>
          </a:p>
        </p:txBody>
      </p:sp>
      <p:sp>
        <p:nvSpPr>
          <p:cNvPr id="3" name="Footer Placeholder 5">
            <a:extLst>
              <a:ext uri="{FF2B5EF4-FFF2-40B4-BE49-F238E27FC236}">
                <a16:creationId xmlns:a16="http://schemas.microsoft.com/office/drawing/2014/main" id="{41113C53-3202-78DE-094E-14EC59F31DD8}"/>
              </a:ext>
            </a:extLst>
          </p:cNvPr>
          <p:cNvSpPr txBox="1">
            <a:spLocks/>
          </p:cNvSpPr>
          <p:nvPr/>
        </p:nvSpPr>
        <p:spPr>
          <a:xfrm>
            <a:off x="664725" y="6471161"/>
            <a:ext cx="9793221" cy="365125"/>
          </a:xfrm>
          <a:prstGeom prst="rect">
            <a:avLst/>
          </a:prstGeom>
        </p:spPr>
        <p:txBody>
          <a:bodyPr anchor="ctr"/>
          <a:lstStyle>
            <a:defPPr>
              <a:defRPr lang="en-US"/>
            </a:defPPr>
            <a:lvl1pPr marL="0" algn="ctr" defTabSz="914400" rtl="0" eaLnBrk="1" latinLnBrk="0" hangingPunct="1">
              <a:defRPr sz="1200" kern="1200">
                <a:solidFill>
                  <a:schemeClr val="tx2">
                    <a:lumMod val="50000"/>
                  </a:schemeClr>
                </a:solidFill>
                <a:latin typeface="Courier New" panose="02070309020205020404" pitchFamily="49" charset="0"/>
                <a:ea typeface="+mn-ea"/>
                <a:cs typeface="Courier New" panose="020703090202050204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Q-Centrix LLC. Proprietary information. Do not copy or distribute without prior permission.</a:t>
            </a:r>
          </a:p>
        </p:txBody>
      </p:sp>
      <p:grpSp>
        <p:nvGrpSpPr>
          <p:cNvPr id="10" name="Group 9">
            <a:extLst>
              <a:ext uri="{FF2B5EF4-FFF2-40B4-BE49-F238E27FC236}">
                <a16:creationId xmlns:a16="http://schemas.microsoft.com/office/drawing/2014/main" id="{06D9DB1F-DFBD-1558-37A0-234F6AC1B052}"/>
              </a:ext>
            </a:extLst>
          </p:cNvPr>
          <p:cNvGrpSpPr/>
          <p:nvPr/>
        </p:nvGrpSpPr>
        <p:grpSpPr>
          <a:xfrm>
            <a:off x="1310142" y="1697637"/>
            <a:ext cx="371475" cy="336934"/>
            <a:chOff x="8259767" y="2203451"/>
            <a:chExt cx="973138" cy="882651"/>
          </a:xfrm>
          <a:solidFill>
            <a:schemeClr val="accent1"/>
          </a:solidFill>
        </p:grpSpPr>
        <p:sp>
          <p:nvSpPr>
            <p:cNvPr id="8" name="Freeform 5">
              <a:extLst>
                <a:ext uri="{FF2B5EF4-FFF2-40B4-BE49-F238E27FC236}">
                  <a16:creationId xmlns:a16="http://schemas.microsoft.com/office/drawing/2014/main" id="{1E8A0942-4F41-442E-4A47-822FCBB086A3}"/>
                </a:ext>
              </a:extLst>
            </p:cNvPr>
            <p:cNvSpPr>
              <a:spLocks/>
            </p:cNvSpPr>
            <p:nvPr/>
          </p:nvSpPr>
          <p:spPr bwMode="auto">
            <a:xfrm>
              <a:off x="8459792" y="2287589"/>
              <a:ext cx="773113" cy="520701"/>
            </a:xfrm>
            <a:custGeom>
              <a:avLst/>
              <a:gdLst>
                <a:gd name="T0" fmla="*/ 377 w 487"/>
                <a:gd name="T1" fmla="*/ 0 h 328"/>
                <a:gd name="T2" fmla="*/ 160 w 487"/>
                <a:gd name="T3" fmla="*/ 218 h 328"/>
                <a:gd name="T4" fmla="*/ 107 w 487"/>
                <a:gd name="T5" fmla="*/ 175 h 328"/>
                <a:gd name="T6" fmla="*/ 0 w 487"/>
                <a:gd name="T7" fmla="*/ 175 h 328"/>
                <a:gd name="T8" fmla="*/ 160 w 487"/>
                <a:gd name="T9" fmla="*/ 328 h 328"/>
                <a:gd name="T10" fmla="*/ 487 w 487"/>
                <a:gd name="T11" fmla="*/ 0 h 328"/>
                <a:gd name="T12" fmla="*/ 377 w 48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487" h="328">
                  <a:moveTo>
                    <a:pt x="377" y="0"/>
                  </a:moveTo>
                  <a:lnTo>
                    <a:pt x="160" y="218"/>
                  </a:lnTo>
                  <a:lnTo>
                    <a:pt x="107" y="175"/>
                  </a:lnTo>
                  <a:lnTo>
                    <a:pt x="0" y="175"/>
                  </a:lnTo>
                  <a:lnTo>
                    <a:pt x="160" y="328"/>
                  </a:lnTo>
                  <a:lnTo>
                    <a:pt x="487" y="0"/>
                  </a:lnTo>
                  <a:lnTo>
                    <a:pt x="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Freeform 6">
              <a:extLst>
                <a:ext uri="{FF2B5EF4-FFF2-40B4-BE49-F238E27FC236}">
                  <a16:creationId xmlns:a16="http://schemas.microsoft.com/office/drawing/2014/main" id="{3C952250-3EAC-E7DB-D380-0E1751F102F3}"/>
                </a:ext>
              </a:extLst>
            </p:cNvPr>
            <p:cNvSpPr>
              <a:spLocks/>
            </p:cNvSpPr>
            <p:nvPr/>
          </p:nvSpPr>
          <p:spPr bwMode="auto">
            <a:xfrm>
              <a:off x="8259767" y="2203451"/>
              <a:ext cx="877888" cy="882651"/>
            </a:xfrm>
            <a:custGeom>
              <a:avLst/>
              <a:gdLst>
                <a:gd name="T0" fmla="*/ 191 w 232"/>
                <a:gd name="T1" fmla="*/ 107 h 232"/>
                <a:gd name="T2" fmla="*/ 192 w 232"/>
                <a:gd name="T3" fmla="*/ 116 h 232"/>
                <a:gd name="T4" fmla="*/ 116 w 232"/>
                <a:gd name="T5" fmla="*/ 192 h 232"/>
                <a:gd name="T6" fmla="*/ 40 w 232"/>
                <a:gd name="T7" fmla="*/ 116 h 232"/>
                <a:gd name="T8" fmla="*/ 116 w 232"/>
                <a:gd name="T9" fmla="*/ 40 h 232"/>
                <a:gd name="T10" fmla="*/ 160 w 232"/>
                <a:gd name="T11" fmla="*/ 54 h 232"/>
                <a:gd name="T12" fmla="*/ 188 w 232"/>
                <a:gd name="T13" fmla="*/ 25 h 232"/>
                <a:gd name="T14" fmla="*/ 116 w 232"/>
                <a:gd name="T15" fmla="*/ 0 h 232"/>
                <a:gd name="T16" fmla="*/ 0 w 232"/>
                <a:gd name="T17" fmla="*/ 116 h 232"/>
                <a:gd name="T18" fmla="*/ 116 w 232"/>
                <a:gd name="T19" fmla="*/ 232 h 232"/>
                <a:gd name="T20" fmla="*/ 232 w 232"/>
                <a:gd name="T21" fmla="*/ 116 h 232"/>
                <a:gd name="T22" fmla="*/ 224 w 232"/>
                <a:gd name="T23" fmla="*/ 74 h 232"/>
                <a:gd name="T24" fmla="*/ 191 w 232"/>
                <a:gd name="T25" fmla="*/ 10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232">
                  <a:moveTo>
                    <a:pt x="191" y="107"/>
                  </a:moveTo>
                  <a:cubicBezTo>
                    <a:pt x="192" y="110"/>
                    <a:pt x="192" y="113"/>
                    <a:pt x="192" y="116"/>
                  </a:cubicBezTo>
                  <a:cubicBezTo>
                    <a:pt x="192" y="158"/>
                    <a:pt x="158" y="192"/>
                    <a:pt x="116" y="192"/>
                  </a:cubicBezTo>
                  <a:cubicBezTo>
                    <a:pt x="74" y="192"/>
                    <a:pt x="40" y="158"/>
                    <a:pt x="40" y="116"/>
                  </a:cubicBezTo>
                  <a:cubicBezTo>
                    <a:pt x="40" y="74"/>
                    <a:pt x="74" y="40"/>
                    <a:pt x="116" y="40"/>
                  </a:cubicBezTo>
                  <a:cubicBezTo>
                    <a:pt x="132" y="40"/>
                    <a:pt x="147" y="45"/>
                    <a:pt x="160" y="54"/>
                  </a:cubicBezTo>
                  <a:cubicBezTo>
                    <a:pt x="188" y="25"/>
                    <a:pt x="188" y="25"/>
                    <a:pt x="188" y="25"/>
                  </a:cubicBezTo>
                  <a:cubicBezTo>
                    <a:pt x="168" y="9"/>
                    <a:pt x="143" y="0"/>
                    <a:pt x="116" y="0"/>
                  </a:cubicBezTo>
                  <a:cubicBezTo>
                    <a:pt x="52" y="0"/>
                    <a:pt x="0" y="52"/>
                    <a:pt x="0" y="116"/>
                  </a:cubicBezTo>
                  <a:cubicBezTo>
                    <a:pt x="0" y="180"/>
                    <a:pt x="52" y="232"/>
                    <a:pt x="116" y="232"/>
                  </a:cubicBezTo>
                  <a:cubicBezTo>
                    <a:pt x="180" y="232"/>
                    <a:pt x="232" y="180"/>
                    <a:pt x="232" y="116"/>
                  </a:cubicBezTo>
                  <a:cubicBezTo>
                    <a:pt x="232" y="101"/>
                    <a:pt x="229" y="87"/>
                    <a:pt x="224" y="74"/>
                  </a:cubicBezTo>
                  <a:lnTo>
                    <a:pt x="19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461C31D4-DB94-7196-8637-3FD7EBBABC11}"/>
              </a:ext>
            </a:extLst>
          </p:cNvPr>
          <p:cNvGrpSpPr/>
          <p:nvPr/>
        </p:nvGrpSpPr>
        <p:grpSpPr>
          <a:xfrm>
            <a:off x="1310142" y="2238117"/>
            <a:ext cx="371475" cy="336934"/>
            <a:chOff x="8259767" y="2203451"/>
            <a:chExt cx="973138" cy="882651"/>
          </a:xfrm>
          <a:solidFill>
            <a:schemeClr val="accent2"/>
          </a:solidFill>
        </p:grpSpPr>
        <p:sp>
          <p:nvSpPr>
            <p:cNvPr id="25" name="Freeform 5">
              <a:extLst>
                <a:ext uri="{FF2B5EF4-FFF2-40B4-BE49-F238E27FC236}">
                  <a16:creationId xmlns:a16="http://schemas.microsoft.com/office/drawing/2014/main" id="{68BE8E80-3E72-CD16-1EC3-08B8C16A8071}"/>
                </a:ext>
              </a:extLst>
            </p:cNvPr>
            <p:cNvSpPr>
              <a:spLocks/>
            </p:cNvSpPr>
            <p:nvPr/>
          </p:nvSpPr>
          <p:spPr bwMode="auto">
            <a:xfrm>
              <a:off x="8459792" y="2287589"/>
              <a:ext cx="773113" cy="520701"/>
            </a:xfrm>
            <a:custGeom>
              <a:avLst/>
              <a:gdLst>
                <a:gd name="T0" fmla="*/ 377 w 487"/>
                <a:gd name="T1" fmla="*/ 0 h 328"/>
                <a:gd name="T2" fmla="*/ 160 w 487"/>
                <a:gd name="T3" fmla="*/ 218 h 328"/>
                <a:gd name="T4" fmla="*/ 107 w 487"/>
                <a:gd name="T5" fmla="*/ 175 h 328"/>
                <a:gd name="T6" fmla="*/ 0 w 487"/>
                <a:gd name="T7" fmla="*/ 175 h 328"/>
                <a:gd name="T8" fmla="*/ 160 w 487"/>
                <a:gd name="T9" fmla="*/ 328 h 328"/>
                <a:gd name="T10" fmla="*/ 487 w 487"/>
                <a:gd name="T11" fmla="*/ 0 h 328"/>
                <a:gd name="T12" fmla="*/ 377 w 48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487" h="328">
                  <a:moveTo>
                    <a:pt x="377" y="0"/>
                  </a:moveTo>
                  <a:lnTo>
                    <a:pt x="160" y="218"/>
                  </a:lnTo>
                  <a:lnTo>
                    <a:pt x="107" y="175"/>
                  </a:lnTo>
                  <a:lnTo>
                    <a:pt x="0" y="175"/>
                  </a:lnTo>
                  <a:lnTo>
                    <a:pt x="160" y="328"/>
                  </a:lnTo>
                  <a:lnTo>
                    <a:pt x="487" y="0"/>
                  </a:lnTo>
                  <a:lnTo>
                    <a:pt x="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Freeform 6">
              <a:extLst>
                <a:ext uri="{FF2B5EF4-FFF2-40B4-BE49-F238E27FC236}">
                  <a16:creationId xmlns:a16="http://schemas.microsoft.com/office/drawing/2014/main" id="{BFF385F8-F1D5-B7ED-749F-A0525A6C576A}"/>
                </a:ext>
              </a:extLst>
            </p:cNvPr>
            <p:cNvSpPr>
              <a:spLocks/>
            </p:cNvSpPr>
            <p:nvPr/>
          </p:nvSpPr>
          <p:spPr bwMode="auto">
            <a:xfrm>
              <a:off x="8259767" y="2203451"/>
              <a:ext cx="877888" cy="882651"/>
            </a:xfrm>
            <a:custGeom>
              <a:avLst/>
              <a:gdLst>
                <a:gd name="T0" fmla="*/ 191 w 232"/>
                <a:gd name="T1" fmla="*/ 107 h 232"/>
                <a:gd name="T2" fmla="*/ 192 w 232"/>
                <a:gd name="T3" fmla="*/ 116 h 232"/>
                <a:gd name="T4" fmla="*/ 116 w 232"/>
                <a:gd name="T5" fmla="*/ 192 h 232"/>
                <a:gd name="T6" fmla="*/ 40 w 232"/>
                <a:gd name="T7" fmla="*/ 116 h 232"/>
                <a:gd name="T8" fmla="*/ 116 w 232"/>
                <a:gd name="T9" fmla="*/ 40 h 232"/>
                <a:gd name="T10" fmla="*/ 160 w 232"/>
                <a:gd name="T11" fmla="*/ 54 h 232"/>
                <a:gd name="T12" fmla="*/ 188 w 232"/>
                <a:gd name="T13" fmla="*/ 25 h 232"/>
                <a:gd name="T14" fmla="*/ 116 w 232"/>
                <a:gd name="T15" fmla="*/ 0 h 232"/>
                <a:gd name="T16" fmla="*/ 0 w 232"/>
                <a:gd name="T17" fmla="*/ 116 h 232"/>
                <a:gd name="T18" fmla="*/ 116 w 232"/>
                <a:gd name="T19" fmla="*/ 232 h 232"/>
                <a:gd name="T20" fmla="*/ 232 w 232"/>
                <a:gd name="T21" fmla="*/ 116 h 232"/>
                <a:gd name="T22" fmla="*/ 224 w 232"/>
                <a:gd name="T23" fmla="*/ 74 h 232"/>
                <a:gd name="T24" fmla="*/ 191 w 232"/>
                <a:gd name="T25" fmla="*/ 10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232">
                  <a:moveTo>
                    <a:pt x="191" y="107"/>
                  </a:moveTo>
                  <a:cubicBezTo>
                    <a:pt x="192" y="110"/>
                    <a:pt x="192" y="113"/>
                    <a:pt x="192" y="116"/>
                  </a:cubicBezTo>
                  <a:cubicBezTo>
                    <a:pt x="192" y="158"/>
                    <a:pt x="158" y="192"/>
                    <a:pt x="116" y="192"/>
                  </a:cubicBezTo>
                  <a:cubicBezTo>
                    <a:pt x="74" y="192"/>
                    <a:pt x="40" y="158"/>
                    <a:pt x="40" y="116"/>
                  </a:cubicBezTo>
                  <a:cubicBezTo>
                    <a:pt x="40" y="74"/>
                    <a:pt x="74" y="40"/>
                    <a:pt x="116" y="40"/>
                  </a:cubicBezTo>
                  <a:cubicBezTo>
                    <a:pt x="132" y="40"/>
                    <a:pt x="147" y="45"/>
                    <a:pt x="160" y="54"/>
                  </a:cubicBezTo>
                  <a:cubicBezTo>
                    <a:pt x="188" y="25"/>
                    <a:pt x="188" y="25"/>
                    <a:pt x="188" y="25"/>
                  </a:cubicBezTo>
                  <a:cubicBezTo>
                    <a:pt x="168" y="9"/>
                    <a:pt x="143" y="0"/>
                    <a:pt x="116" y="0"/>
                  </a:cubicBezTo>
                  <a:cubicBezTo>
                    <a:pt x="52" y="0"/>
                    <a:pt x="0" y="52"/>
                    <a:pt x="0" y="116"/>
                  </a:cubicBezTo>
                  <a:cubicBezTo>
                    <a:pt x="0" y="180"/>
                    <a:pt x="52" y="232"/>
                    <a:pt x="116" y="232"/>
                  </a:cubicBezTo>
                  <a:cubicBezTo>
                    <a:pt x="180" y="232"/>
                    <a:pt x="232" y="180"/>
                    <a:pt x="232" y="116"/>
                  </a:cubicBezTo>
                  <a:cubicBezTo>
                    <a:pt x="232" y="101"/>
                    <a:pt x="229" y="87"/>
                    <a:pt x="224" y="74"/>
                  </a:cubicBezTo>
                  <a:lnTo>
                    <a:pt x="19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F65209E0-F10A-9ADC-DA3F-98391BCCA0B7}"/>
              </a:ext>
            </a:extLst>
          </p:cNvPr>
          <p:cNvGrpSpPr/>
          <p:nvPr/>
        </p:nvGrpSpPr>
        <p:grpSpPr>
          <a:xfrm>
            <a:off x="1301093" y="4911762"/>
            <a:ext cx="371475" cy="336934"/>
            <a:chOff x="8259767" y="2203451"/>
            <a:chExt cx="973138" cy="882651"/>
          </a:xfrm>
          <a:solidFill>
            <a:schemeClr val="accent3"/>
          </a:solidFill>
        </p:grpSpPr>
        <p:sp>
          <p:nvSpPr>
            <p:cNvPr id="29" name="Freeform 5">
              <a:extLst>
                <a:ext uri="{FF2B5EF4-FFF2-40B4-BE49-F238E27FC236}">
                  <a16:creationId xmlns:a16="http://schemas.microsoft.com/office/drawing/2014/main" id="{FD70B239-3F95-9248-3052-2CFCFD4A645C}"/>
                </a:ext>
              </a:extLst>
            </p:cNvPr>
            <p:cNvSpPr>
              <a:spLocks/>
            </p:cNvSpPr>
            <p:nvPr/>
          </p:nvSpPr>
          <p:spPr bwMode="auto">
            <a:xfrm>
              <a:off x="8459792" y="2287589"/>
              <a:ext cx="773113" cy="520701"/>
            </a:xfrm>
            <a:custGeom>
              <a:avLst/>
              <a:gdLst>
                <a:gd name="T0" fmla="*/ 377 w 487"/>
                <a:gd name="T1" fmla="*/ 0 h 328"/>
                <a:gd name="T2" fmla="*/ 160 w 487"/>
                <a:gd name="T3" fmla="*/ 218 h 328"/>
                <a:gd name="T4" fmla="*/ 107 w 487"/>
                <a:gd name="T5" fmla="*/ 175 h 328"/>
                <a:gd name="T6" fmla="*/ 0 w 487"/>
                <a:gd name="T7" fmla="*/ 175 h 328"/>
                <a:gd name="T8" fmla="*/ 160 w 487"/>
                <a:gd name="T9" fmla="*/ 328 h 328"/>
                <a:gd name="T10" fmla="*/ 487 w 487"/>
                <a:gd name="T11" fmla="*/ 0 h 328"/>
                <a:gd name="T12" fmla="*/ 377 w 48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487" h="328">
                  <a:moveTo>
                    <a:pt x="377" y="0"/>
                  </a:moveTo>
                  <a:lnTo>
                    <a:pt x="160" y="218"/>
                  </a:lnTo>
                  <a:lnTo>
                    <a:pt x="107" y="175"/>
                  </a:lnTo>
                  <a:lnTo>
                    <a:pt x="0" y="175"/>
                  </a:lnTo>
                  <a:lnTo>
                    <a:pt x="160" y="328"/>
                  </a:lnTo>
                  <a:lnTo>
                    <a:pt x="487" y="0"/>
                  </a:lnTo>
                  <a:lnTo>
                    <a:pt x="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Freeform 6">
              <a:extLst>
                <a:ext uri="{FF2B5EF4-FFF2-40B4-BE49-F238E27FC236}">
                  <a16:creationId xmlns:a16="http://schemas.microsoft.com/office/drawing/2014/main" id="{A4832A36-CB93-25CA-7B1F-1B3BEA5BAF37}"/>
                </a:ext>
              </a:extLst>
            </p:cNvPr>
            <p:cNvSpPr>
              <a:spLocks/>
            </p:cNvSpPr>
            <p:nvPr/>
          </p:nvSpPr>
          <p:spPr bwMode="auto">
            <a:xfrm>
              <a:off x="8259767" y="2203451"/>
              <a:ext cx="877888" cy="882651"/>
            </a:xfrm>
            <a:custGeom>
              <a:avLst/>
              <a:gdLst>
                <a:gd name="T0" fmla="*/ 191 w 232"/>
                <a:gd name="T1" fmla="*/ 107 h 232"/>
                <a:gd name="T2" fmla="*/ 192 w 232"/>
                <a:gd name="T3" fmla="*/ 116 h 232"/>
                <a:gd name="T4" fmla="*/ 116 w 232"/>
                <a:gd name="T5" fmla="*/ 192 h 232"/>
                <a:gd name="T6" fmla="*/ 40 w 232"/>
                <a:gd name="T7" fmla="*/ 116 h 232"/>
                <a:gd name="T8" fmla="*/ 116 w 232"/>
                <a:gd name="T9" fmla="*/ 40 h 232"/>
                <a:gd name="T10" fmla="*/ 160 w 232"/>
                <a:gd name="T11" fmla="*/ 54 h 232"/>
                <a:gd name="T12" fmla="*/ 188 w 232"/>
                <a:gd name="T13" fmla="*/ 25 h 232"/>
                <a:gd name="T14" fmla="*/ 116 w 232"/>
                <a:gd name="T15" fmla="*/ 0 h 232"/>
                <a:gd name="T16" fmla="*/ 0 w 232"/>
                <a:gd name="T17" fmla="*/ 116 h 232"/>
                <a:gd name="T18" fmla="*/ 116 w 232"/>
                <a:gd name="T19" fmla="*/ 232 h 232"/>
                <a:gd name="T20" fmla="*/ 232 w 232"/>
                <a:gd name="T21" fmla="*/ 116 h 232"/>
                <a:gd name="T22" fmla="*/ 224 w 232"/>
                <a:gd name="T23" fmla="*/ 74 h 232"/>
                <a:gd name="T24" fmla="*/ 191 w 232"/>
                <a:gd name="T25" fmla="*/ 10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232">
                  <a:moveTo>
                    <a:pt x="191" y="107"/>
                  </a:moveTo>
                  <a:cubicBezTo>
                    <a:pt x="192" y="110"/>
                    <a:pt x="192" y="113"/>
                    <a:pt x="192" y="116"/>
                  </a:cubicBezTo>
                  <a:cubicBezTo>
                    <a:pt x="192" y="158"/>
                    <a:pt x="158" y="192"/>
                    <a:pt x="116" y="192"/>
                  </a:cubicBezTo>
                  <a:cubicBezTo>
                    <a:pt x="74" y="192"/>
                    <a:pt x="40" y="158"/>
                    <a:pt x="40" y="116"/>
                  </a:cubicBezTo>
                  <a:cubicBezTo>
                    <a:pt x="40" y="74"/>
                    <a:pt x="74" y="40"/>
                    <a:pt x="116" y="40"/>
                  </a:cubicBezTo>
                  <a:cubicBezTo>
                    <a:pt x="132" y="40"/>
                    <a:pt x="147" y="45"/>
                    <a:pt x="160" y="54"/>
                  </a:cubicBezTo>
                  <a:cubicBezTo>
                    <a:pt x="188" y="25"/>
                    <a:pt x="188" y="25"/>
                    <a:pt x="188" y="25"/>
                  </a:cubicBezTo>
                  <a:cubicBezTo>
                    <a:pt x="168" y="9"/>
                    <a:pt x="143" y="0"/>
                    <a:pt x="116" y="0"/>
                  </a:cubicBezTo>
                  <a:cubicBezTo>
                    <a:pt x="52" y="0"/>
                    <a:pt x="0" y="52"/>
                    <a:pt x="0" y="116"/>
                  </a:cubicBezTo>
                  <a:cubicBezTo>
                    <a:pt x="0" y="180"/>
                    <a:pt x="52" y="232"/>
                    <a:pt x="116" y="232"/>
                  </a:cubicBezTo>
                  <a:cubicBezTo>
                    <a:pt x="180" y="232"/>
                    <a:pt x="232" y="180"/>
                    <a:pt x="232" y="116"/>
                  </a:cubicBezTo>
                  <a:cubicBezTo>
                    <a:pt x="232" y="101"/>
                    <a:pt x="229" y="87"/>
                    <a:pt x="224" y="74"/>
                  </a:cubicBezTo>
                  <a:lnTo>
                    <a:pt x="19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4BBA0BBF-DE63-62CD-4F56-1C368AD4F439}"/>
              </a:ext>
            </a:extLst>
          </p:cNvPr>
          <p:cNvGrpSpPr/>
          <p:nvPr/>
        </p:nvGrpSpPr>
        <p:grpSpPr>
          <a:xfrm>
            <a:off x="1310142" y="3845179"/>
            <a:ext cx="371475" cy="336934"/>
            <a:chOff x="8259767" y="2203451"/>
            <a:chExt cx="973138" cy="882651"/>
          </a:xfrm>
          <a:solidFill>
            <a:srgbClr val="005F86"/>
          </a:solidFill>
        </p:grpSpPr>
        <p:sp>
          <p:nvSpPr>
            <p:cNvPr id="7" name="Freeform 5">
              <a:extLst>
                <a:ext uri="{FF2B5EF4-FFF2-40B4-BE49-F238E27FC236}">
                  <a16:creationId xmlns:a16="http://schemas.microsoft.com/office/drawing/2014/main" id="{2D162FBE-A411-8220-DD03-F032E9600F04}"/>
                </a:ext>
              </a:extLst>
            </p:cNvPr>
            <p:cNvSpPr>
              <a:spLocks/>
            </p:cNvSpPr>
            <p:nvPr/>
          </p:nvSpPr>
          <p:spPr bwMode="auto">
            <a:xfrm>
              <a:off x="8459792" y="2287589"/>
              <a:ext cx="773113" cy="520701"/>
            </a:xfrm>
            <a:custGeom>
              <a:avLst/>
              <a:gdLst>
                <a:gd name="T0" fmla="*/ 377 w 487"/>
                <a:gd name="T1" fmla="*/ 0 h 328"/>
                <a:gd name="T2" fmla="*/ 160 w 487"/>
                <a:gd name="T3" fmla="*/ 218 h 328"/>
                <a:gd name="T4" fmla="*/ 107 w 487"/>
                <a:gd name="T5" fmla="*/ 175 h 328"/>
                <a:gd name="T6" fmla="*/ 0 w 487"/>
                <a:gd name="T7" fmla="*/ 175 h 328"/>
                <a:gd name="T8" fmla="*/ 160 w 487"/>
                <a:gd name="T9" fmla="*/ 328 h 328"/>
                <a:gd name="T10" fmla="*/ 487 w 487"/>
                <a:gd name="T11" fmla="*/ 0 h 328"/>
                <a:gd name="T12" fmla="*/ 377 w 48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487" h="328">
                  <a:moveTo>
                    <a:pt x="377" y="0"/>
                  </a:moveTo>
                  <a:lnTo>
                    <a:pt x="160" y="218"/>
                  </a:lnTo>
                  <a:lnTo>
                    <a:pt x="107" y="175"/>
                  </a:lnTo>
                  <a:lnTo>
                    <a:pt x="0" y="175"/>
                  </a:lnTo>
                  <a:lnTo>
                    <a:pt x="160" y="328"/>
                  </a:lnTo>
                  <a:lnTo>
                    <a:pt x="487" y="0"/>
                  </a:lnTo>
                  <a:lnTo>
                    <a:pt x="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6">
              <a:extLst>
                <a:ext uri="{FF2B5EF4-FFF2-40B4-BE49-F238E27FC236}">
                  <a16:creationId xmlns:a16="http://schemas.microsoft.com/office/drawing/2014/main" id="{8F1CA54B-E345-E455-BA3C-553EAF21108E}"/>
                </a:ext>
              </a:extLst>
            </p:cNvPr>
            <p:cNvSpPr>
              <a:spLocks/>
            </p:cNvSpPr>
            <p:nvPr/>
          </p:nvSpPr>
          <p:spPr bwMode="auto">
            <a:xfrm>
              <a:off x="8259767" y="2203451"/>
              <a:ext cx="877888" cy="882651"/>
            </a:xfrm>
            <a:custGeom>
              <a:avLst/>
              <a:gdLst>
                <a:gd name="T0" fmla="*/ 191 w 232"/>
                <a:gd name="T1" fmla="*/ 107 h 232"/>
                <a:gd name="T2" fmla="*/ 192 w 232"/>
                <a:gd name="T3" fmla="*/ 116 h 232"/>
                <a:gd name="T4" fmla="*/ 116 w 232"/>
                <a:gd name="T5" fmla="*/ 192 h 232"/>
                <a:gd name="T6" fmla="*/ 40 w 232"/>
                <a:gd name="T7" fmla="*/ 116 h 232"/>
                <a:gd name="T8" fmla="*/ 116 w 232"/>
                <a:gd name="T9" fmla="*/ 40 h 232"/>
                <a:gd name="T10" fmla="*/ 160 w 232"/>
                <a:gd name="T11" fmla="*/ 54 h 232"/>
                <a:gd name="T12" fmla="*/ 188 w 232"/>
                <a:gd name="T13" fmla="*/ 25 h 232"/>
                <a:gd name="T14" fmla="*/ 116 w 232"/>
                <a:gd name="T15" fmla="*/ 0 h 232"/>
                <a:gd name="T16" fmla="*/ 0 w 232"/>
                <a:gd name="T17" fmla="*/ 116 h 232"/>
                <a:gd name="T18" fmla="*/ 116 w 232"/>
                <a:gd name="T19" fmla="*/ 232 h 232"/>
                <a:gd name="T20" fmla="*/ 232 w 232"/>
                <a:gd name="T21" fmla="*/ 116 h 232"/>
                <a:gd name="T22" fmla="*/ 224 w 232"/>
                <a:gd name="T23" fmla="*/ 74 h 232"/>
                <a:gd name="T24" fmla="*/ 191 w 232"/>
                <a:gd name="T25" fmla="*/ 10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232">
                  <a:moveTo>
                    <a:pt x="191" y="107"/>
                  </a:moveTo>
                  <a:cubicBezTo>
                    <a:pt x="192" y="110"/>
                    <a:pt x="192" y="113"/>
                    <a:pt x="192" y="116"/>
                  </a:cubicBezTo>
                  <a:cubicBezTo>
                    <a:pt x="192" y="158"/>
                    <a:pt x="158" y="192"/>
                    <a:pt x="116" y="192"/>
                  </a:cubicBezTo>
                  <a:cubicBezTo>
                    <a:pt x="74" y="192"/>
                    <a:pt x="40" y="158"/>
                    <a:pt x="40" y="116"/>
                  </a:cubicBezTo>
                  <a:cubicBezTo>
                    <a:pt x="40" y="74"/>
                    <a:pt x="74" y="40"/>
                    <a:pt x="116" y="40"/>
                  </a:cubicBezTo>
                  <a:cubicBezTo>
                    <a:pt x="132" y="40"/>
                    <a:pt x="147" y="45"/>
                    <a:pt x="160" y="54"/>
                  </a:cubicBezTo>
                  <a:cubicBezTo>
                    <a:pt x="188" y="25"/>
                    <a:pt x="188" y="25"/>
                    <a:pt x="188" y="25"/>
                  </a:cubicBezTo>
                  <a:cubicBezTo>
                    <a:pt x="168" y="9"/>
                    <a:pt x="143" y="0"/>
                    <a:pt x="116" y="0"/>
                  </a:cubicBezTo>
                  <a:cubicBezTo>
                    <a:pt x="52" y="0"/>
                    <a:pt x="0" y="52"/>
                    <a:pt x="0" y="116"/>
                  </a:cubicBezTo>
                  <a:cubicBezTo>
                    <a:pt x="0" y="180"/>
                    <a:pt x="52" y="232"/>
                    <a:pt x="116" y="232"/>
                  </a:cubicBezTo>
                  <a:cubicBezTo>
                    <a:pt x="180" y="232"/>
                    <a:pt x="232" y="180"/>
                    <a:pt x="232" y="116"/>
                  </a:cubicBezTo>
                  <a:cubicBezTo>
                    <a:pt x="232" y="101"/>
                    <a:pt x="229" y="87"/>
                    <a:pt x="224" y="74"/>
                  </a:cubicBezTo>
                  <a:lnTo>
                    <a:pt x="19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8DC1A331-1C4A-9937-2EFE-0A973EA558E9}"/>
              </a:ext>
            </a:extLst>
          </p:cNvPr>
          <p:cNvGrpSpPr/>
          <p:nvPr/>
        </p:nvGrpSpPr>
        <p:grpSpPr>
          <a:xfrm>
            <a:off x="1295765" y="2764219"/>
            <a:ext cx="371475" cy="336934"/>
            <a:chOff x="8259767" y="2203451"/>
            <a:chExt cx="973138" cy="882651"/>
          </a:xfrm>
          <a:solidFill>
            <a:srgbClr val="5F2167"/>
          </a:solidFill>
        </p:grpSpPr>
        <p:sp>
          <p:nvSpPr>
            <p:cNvPr id="23" name="Freeform 5">
              <a:extLst>
                <a:ext uri="{FF2B5EF4-FFF2-40B4-BE49-F238E27FC236}">
                  <a16:creationId xmlns:a16="http://schemas.microsoft.com/office/drawing/2014/main" id="{6705F534-0142-56D7-1F58-7AF719111A92}"/>
                </a:ext>
              </a:extLst>
            </p:cNvPr>
            <p:cNvSpPr>
              <a:spLocks/>
            </p:cNvSpPr>
            <p:nvPr/>
          </p:nvSpPr>
          <p:spPr bwMode="auto">
            <a:xfrm>
              <a:off x="8459792" y="2287589"/>
              <a:ext cx="773113" cy="520701"/>
            </a:xfrm>
            <a:custGeom>
              <a:avLst/>
              <a:gdLst>
                <a:gd name="T0" fmla="*/ 377 w 487"/>
                <a:gd name="T1" fmla="*/ 0 h 328"/>
                <a:gd name="T2" fmla="*/ 160 w 487"/>
                <a:gd name="T3" fmla="*/ 218 h 328"/>
                <a:gd name="T4" fmla="*/ 107 w 487"/>
                <a:gd name="T5" fmla="*/ 175 h 328"/>
                <a:gd name="T6" fmla="*/ 0 w 487"/>
                <a:gd name="T7" fmla="*/ 175 h 328"/>
                <a:gd name="T8" fmla="*/ 160 w 487"/>
                <a:gd name="T9" fmla="*/ 328 h 328"/>
                <a:gd name="T10" fmla="*/ 487 w 487"/>
                <a:gd name="T11" fmla="*/ 0 h 328"/>
                <a:gd name="T12" fmla="*/ 377 w 48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487" h="328">
                  <a:moveTo>
                    <a:pt x="377" y="0"/>
                  </a:moveTo>
                  <a:lnTo>
                    <a:pt x="160" y="218"/>
                  </a:lnTo>
                  <a:lnTo>
                    <a:pt x="107" y="175"/>
                  </a:lnTo>
                  <a:lnTo>
                    <a:pt x="0" y="175"/>
                  </a:lnTo>
                  <a:lnTo>
                    <a:pt x="160" y="328"/>
                  </a:lnTo>
                  <a:lnTo>
                    <a:pt x="487" y="0"/>
                  </a:lnTo>
                  <a:lnTo>
                    <a:pt x="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id="{D138E02F-416B-3A43-50DD-DE3DED5DE0EC}"/>
                </a:ext>
              </a:extLst>
            </p:cNvPr>
            <p:cNvSpPr>
              <a:spLocks/>
            </p:cNvSpPr>
            <p:nvPr/>
          </p:nvSpPr>
          <p:spPr bwMode="auto">
            <a:xfrm>
              <a:off x="8259767" y="2203451"/>
              <a:ext cx="877888" cy="882651"/>
            </a:xfrm>
            <a:custGeom>
              <a:avLst/>
              <a:gdLst>
                <a:gd name="T0" fmla="*/ 191 w 232"/>
                <a:gd name="T1" fmla="*/ 107 h 232"/>
                <a:gd name="T2" fmla="*/ 192 w 232"/>
                <a:gd name="T3" fmla="*/ 116 h 232"/>
                <a:gd name="T4" fmla="*/ 116 w 232"/>
                <a:gd name="T5" fmla="*/ 192 h 232"/>
                <a:gd name="T6" fmla="*/ 40 w 232"/>
                <a:gd name="T7" fmla="*/ 116 h 232"/>
                <a:gd name="T8" fmla="*/ 116 w 232"/>
                <a:gd name="T9" fmla="*/ 40 h 232"/>
                <a:gd name="T10" fmla="*/ 160 w 232"/>
                <a:gd name="T11" fmla="*/ 54 h 232"/>
                <a:gd name="T12" fmla="*/ 188 w 232"/>
                <a:gd name="T13" fmla="*/ 25 h 232"/>
                <a:gd name="T14" fmla="*/ 116 w 232"/>
                <a:gd name="T15" fmla="*/ 0 h 232"/>
                <a:gd name="T16" fmla="*/ 0 w 232"/>
                <a:gd name="T17" fmla="*/ 116 h 232"/>
                <a:gd name="T18" fmla="*/ 116 w 232"/>
                <a:gd name="T19" fmla="*/ 232 h 232"/>
                <a:gd name="T20" fmla="*/ 232 w 232"/>
                <a:gd name="T21" fmla="*/ 116 h 232"/>
                <a:gd name="T22" fmla="*/ 224 w 232"/>
                <a:gd name="T23" fmla="*/ 74 h 232"/>
                <a:gd name="T24" fmla="*/ 191 w 232"/>
                <a:gd name="T25" fmla="*/ 10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232">
                  <a:moveTo>
                    <a:pt x="191" y="107"/>
                  </a:moveTo>
                  <a:cubicBezTo>
                    <a:pt x="192" y="110"/>
                    <a:pt x="192" y="113"/>
                    <a:pt x="192" y="116"/>
                  </a:cubicBezTo>
                  <a:cubicBezTo>
                    <a:pt x="192" y="158"/>
                    <a:pt x="158" y="192"/>
                    <a:pt x="116" y="192"/>
                  </a:cubicBezTo>
                  <a:cubicBezTo>
                    <a:pt x="74" y="192"/>
                    <a:pt x="40" y="158"/>
                    <a:pt x="40" y="116"/>
                  </a:cubicBezTo>
                  <a:cubicBezTo>
                    <a:pt x="40" y="74"/>
                    <a:pt x="74" y="40"/>
                    <a:pt x="116" y="40"/>
                  </a:cubicBezTo>
                  <a:cubicBezTo>
                    <a:pt x="132" y="40"/>
                    <a:pt x="147" y="45"/>
                    <a:pt x="160" y="54"/>
                  </a:cubicBezTo>
                  <a:cubicBezTo>
                    <a:pt x="188" y="25"/>
                    <a:pt x="188" y="25"/>
                    <a:pt x="188" y="25"/>
                  </a:cubicBezTo>
                  <a:cubicBezTo>
                    <a:pt x="168" y="9"/>
                    <a:pt x="143" y="0"/>
                    <a:pt x="116" y="0"/>
                  </a:cubicBezTo>
                  <a:cubicBezTo>
                    <a:pt x="52" y="0"/>
                    <a:pt x="0" y="52"/>
                    <a:pt x="0" y="116"/>
                  </a:cubicBezTo>
                  <a:cubicBezTo>
                    <a:pt x="0" y="180"/>
                    <a:pt x="52" y="232"/>
                    <a:pt x="116" y="232"/>
                  </a:cubicBezTo>
                  <a:cubicBezTo>
                    <a:pt x="180" y="232"/>
                    <a:pt x="232" y="180"/>
                    <a:pt x="232" y="116"/>
                  </a:cubicBezTo>
                  <a:cubicBezTo>
                    <a:pt x="232" y="101"/>
                    <a:pt x="229" y="87"/>
                    <a:pt x="224" y="74"/>
                  </a:cubicBezTo>
                  <a:lnTo>
                    <a:pt x="19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AE9A87A4-12A6-0FD1-B4D1-301DD5A531B3}"/>
              </a:ext>
            </a:extLst>
          </p:cNvPr>
          <p:cNvGrpSpPr/>
          <p:nvPr/>
        </p:nvGrpSpPr>
        <p:grpSpPr>
          <a:xfrm>
            <a:off x="1290809" y="3304699"/>
            <a:ext cx="371475" cy="336934"/>
            <a:chOff x="8259767" y="2203451"/>
            <a:chExt cx="973138" cy="882651"/>
          </a:xfrm>
          <a:solidFill>
            <a:schemeClr val="accent4"/>
          </a:solidFill>
        </p:grpSpPr>
        <p:sp>
          <p:nvSpPr>
            <p:cNvPr id="32" name="Freeform 5">
              <a:extLst>
                <a:ext uri="{FF2B5EF4-FFF2-40B4-BE49-F238E27FC236}">
                  <a16:creationId xmlns:a16="http://schemas.microsoft.com/office/drawing/2014/main" id="{B3F8586D-DF4D-636C-319C-A4E1B46C12FA}"/>
                </a:ext>
              </a:extLst>
            </p:cNvPr>
            <p:cNvSpPr>
              <a:spLocks/>
            </p:cNvSpPr>
            <p:nvPr/>
          </p:nvSpPr>
          <p:spPr bwMode="auto">
            <a:xfrm>
              <a:off x="8459792" y="2287589"/>
              <a:ext cx="773113" cy="520701"/>
            </a:xfrm>
            <a:custGeom>
              <a:avLst/>
              <a:gdLst>
                <a:gd name="T0" fmla="*/ 377 w 487"/>
                <a:gd name="T1" fmla="*/ 0 h 328"/>
                <a:gd name="T2" fmla="*/ 160 w 487"/>
                <a:gd name="T3" fmla="*/ 218 h 328"/>
                <a:gd name="T4" fmla="*/ 107 w 487"/>
                <a:gd name="T5" fmla="*/ 175 h 328"/>
                <a:gd name="T6" fmla="*/ 0 w 487"/>
                <a:gd name="T7" fmla="*/ 175 h 328"/>
                <a:gd name="T8" fmla="*/ 160 w 487"/>
                <a:gd name="T9" fmla="*/ 328 h 328"/>
                <a:gd name="T10" fmla="*/ 487 w 487"/>
                <a:gd name="T11" fmla="*/ 0 h 328"/>
                <a:gd name="T12" fmla="*/ 377 w 48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487" h="328">
                  <a:moveTo>
                    <a:pt x="377" y="0"/>
                  </a:moveTo>
                  <a:lnTo>
                    <a:pt x="160" y="218"/>
                  </a:lnTo>
                  <a:lnTo>
                    <a:pt x="107" y="175"/>
                  </a:lnTo>
                  <a:lnTo>
                    <a:pt x="0" y="175"/>
                  </a:lnTo>
                  <a:lnTo>
                    <a:pt x="160" y="328"/>
                  </a:lnTo>
                  <a:lnTo>
                    <a:pt x="487" y="0"/>
                  </a:lnTo>
                  <a:lnTo>
                    <a:pt x="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Freeform 6">
              <a:extLst>
                <a:ext uri="{FF2B5EF4-FFF2-40B4-BE49-F238E27FC236}">
                  <a16:creationId xmlns:a16="http://schemas.microsoft.com/office/drawing/2014/main" id="{A53AAFAB-AE4F-B395-C4B4-5B356E4426E9}"/>
                </a:ext>
              </a:extLst>
            </p:cNvPr>
            <p:cNvSpPr>
              <a:spLocks/>
            </p:cNvSpPr>
            <p:nvPr/>
          </p:nvSpPr>
          <p:spPr bwMode="auto">
            <a:xfrm>
              <a:off x="8259767" y="2203451"/>
              <a:ext cx="877888" cy="882651"/>
            </a:xfrm>
            <a:custGeom>
              <a:avLst/>
              <a:gdLst>
                <a:gd name="T0" fmla="*/ 191 w 232"/>
                <a:gd name="T1" fmla="*/ 107 h 232"/>
                <a:gd name="T2" fmla="*/ 192 w 232"/>
                <a:gd name="T3" fmla="*/ 116 h 232"/>
                <a:gd name="T4" fmla="*/ 116 w 232"/>
                <a:gd name="T5" fmla="*/ 192 h 232"/>
                <a:gd name="T6" fmla="*/ 40 w 232"/>
                <a:gd name="T7" fmla="*/ 116 h 232"/>
                <a:gd name="T8" fmla="*/ 116 w 232"/>
                <a:gd name="T9" fmla="*/ 40 h 232"/>
                <a:gd name="T10" fmla="*/ 160 w 232"/>
                <a:gd name="T11" fmla="*/ 54 h 232"/>
                <a:gd name="T12" fmla="*/ 188 w 232"/>
                <a:gd name="T13" fmla="*/ 25 h 232"/>
                <a:gd name="T14" fmla="*/ 116 w 232"/>
                <a:gd name="T15" fmla="*/ 0 h 232"/>
                <a:gd name="T16" fmla="*/ 0 w 232"/>
                <a:gd name="T17" fmla="*/ 116 h 232"/>
                <a:gd name="T18" fmla="*/ 116 w 232"/>
                <a:gd name="T19" fmla="*/ 232 h 232"/>
                <a:gd name="T20" fmla="*/ 232 w 232"/>
                <a:gd name="T21" fmla="*/ 116 h 232"/>
                <a:gd name="T22" fmla="*/ 224 w 232"/>
                <a:gd name="T23" fmla="*/ 74 h 232"/>
                <a:gd name="T24" fmla="*/ 191 w 232"/>
                <a:gd name="T25" fmla="*/ 10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232">
                  <a:moveTo>
                    <a:pt x="191" y="107"/>
                  </a:moveTo>
                  <a:cubicBezTo>
                    <a:pt x="192" y="110"/>
                    <a:pt x="192" y="113"/>
                    <a:pt x="192" y="116"/>
                  </a:cubicBezTo>
                  <a:cubicBezTo>
                    <a:pt x="192" y="158"/>
                    <a:pt x="158" y="192"/>
                    <a:pt x="116" y="192"/>
                  </a:cubicBezTo>
                  <a:cubicBezTo>
                    <a:pt x="74" y="192"/>
                    <a:pt x="40" y="158"/>
                    <a:pt x="40" y="116"/>
                  </a:cubicBezTo>
                  <a:cubicBezTo>
                    <a:pt x="40" y="74"/>
                    <a:pt x="74" y="40"/>
                    <a:pt x="116" y="40"/>
                  </a:cubicBezTo>
                  <a:cubicBezTo>
                    <a:pt x="132" y="40"/>
                    <a:pt x="147" y="45"/>
                    <a:pt x="160" y="54"/>
                  </a:cubicBezTo>
                  <a:cubicBezTo>
                    <a:pt x="188" y="25"/>
                    <a:pt x="188" y="25"/>
                    <a:pt x="188" y="25"/>
                  </a:cubicBezTo>
                  <a:cubicBezTo>
                    <a:pt x="168" y="9"/>
                    <a:pt x="143" y="0"/>
                    <a:pt x="116" y="0"/>
                  </a:cubicBezTo>
                  <a:cubicBezTo>
                    <a:pt x="52" y="0"/>
                    <a:pt x="0" y="52"/>
                    <a:pt x="0" y="116"/>
                  </a:cubicBezTo>
                  <a:cubicBezTo>
                    <a:pt x="0" y="180"/>
                    <a:pt x="52" y="232"/>
                    <a:pt x="116" y="232"/>
                  </a:cubicBezTo>
                  <a:cubicBezTo>
                    <a:pt x="180" y="232"/>
                    <a:pt x="232" y="180"/>
                    <a:pt x="232" y="116"/>
                  </a:cubicBezTo>
                  <a:cubicBezTo>
                    <a:pt x="232" y="101"/>
                    <a:pt x="229" y="87"/>
                    <a:pt x="224" y="74"/>
                  </a:cubicBezTo>
                  <a:lnTo>
                    <a:pt x="19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F9A6ABFA-BE86-153A-E2A9-2E3A80A84069}"/>
              </a:ext>
            </a:extLst>
          </p:cNvPr>
          <p:cNvGrpSpPr/>
          <p:nvPr/>
        </p:nvGrpSpPr>
        <p:grpSpPr>
          <a:xfrm>
            <a:off x="1295764" y="4385659"/>
            <a:ext cx="371475" cy="336934"/>
            <a:chOff x="8259767" y="2203451"/>
            <a:chExt cx="973138" cy="882651"/>
          </a:xfrm>
          <a:solidFill>
            <a:schemeClr val="accent2"/>
          </a:solidFill>
        </p:grpSpPr>
        <p:sp>
          <p:nvSpPr>
            <p:cNvPr id="40" name="Freeform 5">
              <a:extLst>
                <a:ext uri="{FF2B5EF4-FFF2-40B4-BE49-F238E27FC236}">
                  <a16:creationId xmlns:a16="http://schemas.microsoft.com/office/drawing/2014/main" id="{8395D5A0-8DF2-F5BC-8B73-696760561940}"/>
                </a:ext>
              </a:extLst>
            </p:cNvPr>
            <p:cNvSpPr>
              <a:spLocks/>
            </p:cNvSpPr>
            <p:nvPr/>
          </p:nvSpPr>
          <p:spPr bwMode="auto">
            <a:xfrm>
              <a:off x="8459792" y="2287589"/>
              <a:ext cx="773113" cy="520701"/>
            </a:xfrm>
            <a:custGeom>
              <a:avLst/>
              <a:gdLst>
                <a:gd name="T0" fmla="*/ 377 w 487"/>
                <a:gd name="T1" fmla="*/ 0 h 328"/>
                <a:gd name="T2" fmla="*/ 160 w 487"/>
                <a:gd name="T3" fmla="*/ 218 h 328"/>
                <a:gd name="T4" fmla="*/ 107 w 487"/>
                <a:gd name="T5" fmla="*/ 175 h 328"/>
                <a:gd name="T6" fmla="*/ 0 w 487"/>
                <a:gd name="T7" fmla="*/ 175 h 328"/>
                <a:gd name="T8" fmla="*/ 160 w 487"/>
                <a:gd name="T9" fmla="*/ 328 h 328"/>
                <a:gd name="T10" fmla="*/ 487 w 487"/>
                <a:gd name="T11" fmla="*/ 0 h 328"/>
                <a:gd name="T12" fmla="*/ 377 w 487"/>
                <a:gd name="T13" fmla="*/ 0 h 328"/>
              </a:gdLst>
              <a:ahLst/>
              <a:cxnLst>
                <a:cxn ang="0">
                  <a:pos x="T0" y="T1"/>
                </a:cxn>
                <a:cxn ang="0">
                  <a:pos x="T2" y="T3"/>
                </a:cxn>
                <a:cxn ang="0">
                  <a:pos x="T4" y="T5"/>
                </a:cxn>
                <a:cxn ang="0">
                  <a:pos x="T6" y="T7"/>
                </a:cxn>
                <a:cxn ang="0">
                  <a:pos x="T8" y="T9"/>
                </a:cxn>
                <a:cxn ang="0">
                  <a:pos x="T10" y="T11"/>
                </a:cxn>
                <a:cxn ang="0">
                  <a:pos x="T12" y="T13"/>
                </a:cxn>
              </a:cxnLst>
              <a:rect l="0" t="0" r="r" b="b"/>
              <a:pathLst>
                <a:path w="487" h="328">
                  <a:moveTo>
                    <a:pt x="377" y="0"/>
                  </a:moveTo>
                  <a:lnTo>
                    <a:pt x="160" y="218"/>
                  </a:lnTo>
                  <a:lnTo>
                    <a:pt x="107" y="175"/>
                  </a:lnTo>
                  <a:lnTo>
                    <a:pt x="0" y="175"/>
                  </a:lnTo>
                  <a:lnTo>
                    <a:pt x="160" y="328"/>
                  </a:lnTo>
                  <a:lnTo>
                    <a:pt x="487" y="0"/>
                  </a:lnTo>
                  <a:lnTo>
                    <a:pt x="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Freeform 6">
              <a:extLst>
                <a:ext uri="{FF2B5EF4-FFF2-40B4-BE49-F238E27FC236}">
                  <a16:creationId xmlns:a16="http://schemas.microsoft.com/office/drawing/2014/main" id="{79D20D0B-5472-E026-4462-C4C21847B7C0}"/>
                </a:ext>
              </a:extLst>
            </p:cNvPr>
            <p:cNvSpPr>
              <a:spLocks/>
            </p:cNvSpPr>
            <p:nvPr/>
          </p:nvSpPr>
          <p:spPr bwMode="auto">
            <a:xfrm>
              <a:off x="8259767" y="2203451"/>
              <a:ext cx="877888" cy="882651"/>
            </a:xfrm>
            <a:custGeom>
              <a:avLst/>
              <a:gdLst>
                <a:gd name="T0" fmla="*/ 191 w 232"/>
                <a:gd name="T1" fmla="*/ 107 h 232"/>
                <a:gd name="T2" fmla="*/ 192 w 232"/>
                <a:gd name="T3" fmla="*/ 116 h 232"/>
                <a:gd name="T4" fmla="*/ 116 w 232"/>
                <a:gd name="T5" fmla="*/ 192 h 232"/>
                <a:gd name="T6" fmla="*/ 40 w 232"/>
                <a:gd name="T7" fmla="*/ 116 h 232"/>
                <a:gd name="T8" fmla="*/ 116 w 232"/>
                <a:gd name="T9" fmla="*/ 40 h 232"/>
                <a:gd name="T10" fmla="*/ 160 w 232"/>
                <a:gd name="T11" fmla="*/ 54 h 232"/>
                <a:gd name="T12" fmla="*/ 188 w 232"/>
                <a:gd name="T13" fmla="*/ 25 h 232"/>
                <a:gd name="T14" fmla="*/ 116 w 232"/>
                <a:gd name="T15" fmla="*/ 0 h 232"/>
                <a:gd name="T16" fmla="*/ 0 w 232"/>
                <a:gd name="T17" fmla="*/ 116 h 232"/>
                <a:gd name="T18" fmla="*/ 116 w 232"/>
                <a:gd name="T19" fmla="*/ 232 h 232"/>
                <a:gd name="T20" fmla="*/ 232 w 232"/>
                <a:gd name="T21" fmla="*/ 116 h 232"/>
                <a:gd name="T22" fmla="*/ 224 w 232"/>
                <a:gd name="T23" fmla="*/ 74 h 232"/>
                <a:gd name="T24" fmla="*/ 191 w 232"/>
                <a:gd name="T25" fmla="*/ 10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232">
                  <a:moveTo>
                    <a:pt x="191" y="107"/>
                  </a:moveTo>
                  <a:cubicBezTo>
                    <a:pt x="192" y="110"/>
                    <a:pt x="192" y="113"/>
                    <a:pt x="192" y="116"/>
                  </a:cubicBezTo>
                  <a:cubicBezTo>
                    <a:pt x="192" y="158"/>
                    <a:pt x="158" y="192"/>
                    <a:pt x="116" y="192"/>
                  </a:cubicBezTo>
                  <a:cubicBezTo>
                    <a:pt x="74" y="192"/>
                    <a:pt x="40" y="158"/>
                    <a:pt x="40" y="116"/>
                  </a:cubicBezTo>
                  <a:cubicBezTo>
                    <a:pt x="40" y="74"/>
                    <a:pt x="74" y="40"/>
                    <a:pt x="116" y="40"/>
                  </a:cubicBezTo>
                  <a:cubicBezTo>
                    <a:pt x="132" y="40"/>
                    <a:pt x="147" y="45"/>
                    <a:pt x="160" y="54"/>
                  </a:cubicBezTo>
                  <a:cubicBezTo>
                    <a:pt x="188" y="25"/>
                    <a:pt x="188" y="25"/>
                    <a:pt x="188" y="25"/>
                  </a:cubicBezTo>
                  <a:cubicBezTo>
                    <a:pt x="168" y="9"/>
                    <a:pt x="143" y="0"/>
                    <a:pt x="116" y="0"/>
                  </a:cubicBezTo>
                  <a:cubicBezTo>
                    <a:pt x="52" y="0"/>
                    <a:pt x="0" y="52"/>
                    <a:pt x="0" y="116"/>
                  </a:cubicBezTo>
                  <a:cubicBezTo>
                    <a:pt x="0" y="180"/>
                    <a:pt x="52" y="232"/>
                    <a:pt x="116" y="232"/>
                  </a:cubicBezTo>
                  <a:cubicBezTo>
                    <a:pt x="180" y="232"/>
                    <a:pt x="232" y="180"/>
                    <a:pt x="232" y="116"/>
                  </a:cubicBezTo>
                  <a:cubicBezTo>
                    <a:pt x="232" y="101"/>
                    <a:pt x="229" y="87"/>
                    <a:pt x="224" y="74"/>
                  </a:cubicBezTo>
                  <a:lnTo>
                    <a:pt x="191"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3" name="TextBox 42">
            <a:extLst>
              <a:ext uri="{FF2B5EF4-FFF2-40B4-BE49-F238E27FC236}">
                <a16:creationId xmlns:a16="http://schemas.microsoft.com/office/drawing/2014/main" id="{B8255CB1-6294-9A56-A946-6AC9D8937E60}"/>
              </a:ext>
            </a:extLst>
          </p:cNvPr>
          <p:cNvSpPr txBox="1"/>
          <p:nvPr/>
        </p:nvSpPr>
        <p:spPr>
          <a:xfrm>
            <a:off x="1786342" y="1706289"/>
            <a:ext cx="69614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solidFill>
                <a:latin typeface="Arial"/>
                <a:cs typeface="Calibri"/>
              </a:rPr>
              <a:t>Q-Apps® re-platform</a:t>
            </a:r>
          </a:p>
        </p:txBody>
      </p:sp>
      <p:sp>
        <p:nvSpPr>
          <p:cNvPr id="45" name="TextBox 44">
            <a:extLst>
              <a:ext uri="{FF2B5EF4-FFF2-40B4-BE49-F238E27FC236}">
                <a16:creationId xmlns:a16="http://schemas.microsoft.com/office/drawing/2014/main" id="{EEC44807-D8DA-5799-8EA8-F00A8F7F3D42}"/>
              </a:ext>
            </a:extLst>
          </p:cNvPr>
          <p:cNvSpPr txBox="1"/>
          <p:nvPr/>
        </p:nvSpPr>
        <p:spPr>
          <a:xfrm>
            <a:off x="1786342" y="2245439"/>
            <a:ext cx="7770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solidFill>
                <a:latin typeface="Arial"/>
                <a:cs typeface="Calibri"/>
              </a:rPr>
              <a:t>January 1, 2024: Hospital IQR v5.15 Specification Update</a:t>
            </a:r>
          </a:p>
        </p:txBody>
      </p:sp>
      <p:sp>
        <p:nvSpPr>
          <p:cNvPr id="47" name="TextBox 46">
            <a:extLst>
              <a:ext uri="{FF2B5EF4-FFF2-40B4-BE49-F238E27FC236}">
                <a16:creationId xmlns:a16="http://schemas.microsoft.com/office/drawing/2014/main" id="{2D9EC11B-5223-0ED7-978B-066AFBB39868}"/>
              </a:ext>
            </a:extLst>
          </p:cNvPr>
          <p:cNvSpPr txBox="1"/>
          <p:nvPr/>
        </p:nvSpPr>
        <p:spPr>
          <a:xfrm>
            <a:off x="1786342" y="2770211"/>
            <a:ext cx="85042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3"/>
                </a:solidFill>
                <a:latin typeface="Arial"/>
                <a:cs typeface="Calibri"/>
              </a:rPr>
              <a:t>January 1, 2024: Joint Commission v2024A1 Specification Update</a:t>
            </a:r>
          </a:p>
        </p:txBody>
      </p:sp>
      <p:sp>
        <p:nvSpPr>
          <p:cNvPr id="50" name="TextBox 49">
            <a:extLst>
              <a:ext uri="{FF2B5EF4-FFF2-40B4-BE49-F238E27FC236}">
                <a16:creationId xmlns:a16="http://schemas.microsoft.com/office/drawing/2014/main" id="{36E3383B-9944-2138-9D15-0588601F93B5}"/>
              </a:ext>
            </a:extLst>
          </p:cNvPr>
          <p:cNvSpPr txBox="1"/>
          <p:nvPr/>
        </p:nvSpPr>
        <p:spPr>
          <a:xfrm>
            <a:off x="1786342" y="3309361"/>
            <a:ext cx="85042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4"/>
                </a:solidFill>
                <a:latin typeface="Arial"/>
                <a:cs typeface="Calibri"/>
              </a:rPr>
              <a:t>CMS Outpatient Facility PPS Final Rule</a:t>
            </a:r>
          </a:p>
        </p:txBody>
      </p:sp>
      <p:sp>
        <p:nvSpPr>
          <p:cNvPr id="51" name="TextBox 50">
            <a:extLst>
              <a:ext uri="{FF2B5EF4-FFF2-40B4-BE49-F238E27FC236}">
                <a16:creationId xmlns:a16="http://schemas.microsoft.com/office/drawing/2014/main" id="{1176325D-F50C-347B-F298-2445FF2A6D2A}"/>
              </a:ext>
            </a:extLst>
          </p:cNvPr>
          <p:cNvSpPr txBox="1"/>
          <p:nvPr/>
        </p:nvSpPr>
        <p:spPr>
          <a:xfrm>
            <a:off x="1786342" y="3848511"/>
            <a:ext cx="85042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solidFill>
                <a:latin typeface="Arial"/>
                <a:cs typeface="Calibri"/>
              </a:rPr>
              <a:t>CMS Inpatient Facility PPS Final Rule</a:t>
            </a:r>
          </a:p>
        </p:txBody>
      </p:sp>
      <p:sp>
        <p:nvSpPr>
          <p:cNvPr id="60" name="TextBox 59">
            <a:extLst>
              <a:ext uri="{FF2B5EF4-FFF2-40B4-BE49-F238E27FC236}">
                <a16:creationId xmlns:a16="http://schemas.microsoft.com/office/drawing/2014/main" id="{EC7154C6-7EE2-B682-2FDC-82A2068A89DF}"/>
              </a:ext>
            </a:extLst>
          </p:cNvPr>
          <p:cNvSpPr txBox="1"/>
          <p:nvPr/>
        </p:nvSpPr>
        <p:spPr>
          <a:xfrm>
            <a:off x="1786342" y="4387661"/>
            <a:ext cx="7770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solidFill>
                <a:latin typeface="Arial"/>
                <a:cs typeface="Calibri"/>
              </a:rPr>
              <a:t>CMS Inpatient Psychiatric Facility PPS Final Rule</a:t>
            </a:r>
          </a:p>
        </p:txBody>
      </p:sp>
      <p:sp>
        <p:nvSpPr>
          <p:cNvPr id="61" name="TextBox 60">
            <a:extLst>
              <a:ext uri="{FF2B5EF4-FFF2-40B4-BE49-F238E27FC236}">
                <a16:creationId xmlns:a16="http://schemas.microsoft.com/office/drawing/2014/main" id="{AB5823D1-4BA4-B347-E5A4-F03F11DE3EF6}"/>
              </a:ext>
            </a:extLst>
          </p:cNvPr>
          <p:cNvSpPr txBox="1"/>
          <p:nvPr/>
        </p:nvSpPr>
        <p:spPr>
          <a:xfrm>
            <a:off x="1786342" y="4912433"/>
            <a:ext cx="85042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3"/>
                </a:solidFill>
                <a:latin typeface="Arial"/>
                <a:cs typeface="Calibri"/>
              </a:rPr>
              <a:t>Updates and Deadlines</a:t>
            </a:r>
          </a:p>
        </p:txBody>
      </p:sp>
    </p:spTree>
    <p:extLst>
      <p:ext uri="{BB962C8B-B14F-4D97-AF65-F5344CB8AC3E}">
        <p14:creationId xmlns:p14="http://schemas.microsoft.com/office/powerpoint/2010/main" val="4250481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D0A2-4B04-C119-27C5-F542EC65551A}"/>
              </a:ext>
            </a:extLst>
          </p:cNvPr>
          <p:cNvSpPr>
            <a:spLocks noGrp="1"/>
          </p:cNvSpPr>
          <p:nvPr>
            <p:ph type="title"/>
          </p:nvPr>
        </p:nvSpPr>
        <p:spPr>
          <a:xfrm>
            <a:off x="838200" y="365126"/>
            <a:ext cx="10515600" cy="1168400"/>
          </a:xfrm>
        </p:spPr>
        <p:txBody>
          <a:bodyPr/>
          <a:lstStyle/>
          <a:p>
            <a:r>
              <a:rPr lang="en-US"/>
              <a:t>PC Initial Patient Population</a:t>
            </a:r>
          </a:p>
        </p:txBody>
      </p:sp>
      <p:sp>
        <p:nvSpPr>
          <p:cNvPr id="3" name="Content Placeholder 2">
            <a:extLst>
              <a:ext uri="{FF2B5EF4-FFF2-40B4-BE49-F238E27FC236}">
                <a16:creationId xmlns:a16="http://schemas.microsoft.com/office/drawing/2014/main" id="{31CE80DC-FAAA-329A-F61A-18E6282B3B15}"/>
              </a:ext>
            </a:extLst>
          </p:cNvPr>
          <p:cNvSpPr>
            <a:spLocks noGrp="1"/>
          </p:cNvSpPr>
          <p:nvPr>
            <p:ph idx="1"/>
          </p:nvPr>
        </p:nvSpPr>
        <p:spPr>
          <a:xfrm>
            <a:off x="838200" y="1533526"/>
            <a:ext cx="9458325" cy="4508500"/>
          </a:xfrm>
        </p:spPr>
        <p:txBody>
          <a:bodyPr/>
          <a:lstStyle/>
          <a:p>
            <a:r>
              <a:rPr lang="en-US"/>
              <a:t>Initial patient population criteria is updated to remove the ‘Less than or equal to 120-day Lenth of Stay’ requirement.</a:t>
            </a:r>
          </a:p>
        </p:txBody>
      </p:sp>
    </p:spTree>
    <p:custDataLst>
      <p:tags r:id="rId1"/>
    </p:custDataLst>
    <p:extLst>
      <p:ext uri="{BB962C8B-B14F-4D97-AF65-F5344CB8AC3E}">
        <p14:creationId xmlns:p14="http://schemas.microsoft.com/office/powerpoint/2010/main" val="2121905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D0A2-4B04-C119-27C5-F542EC65551A}"/>
              </a:ext>
            </a:extLst>
          </p:cNvPr>
          <p:cNvSpPr>
            <a:spLocks noGrp="1"/>
          </p:cNvSpPr>
          <p:nvPr>
            <p:ph type="title"/>
          </p:nvPr>
        </p:nvSpPr>
        <p:spPr>
          <a:xfrm>
            <a:off x="838200" y="365126"/>
            <a:ext cx="10515600" cy="1168400"/>
          </a:xfrm>
        </p:spPr>
        <p:txBody>
          <a:bodyPr/>
          <a:lstStyle/>
          <a:p>
            <a:r>
              <a:rPr lang="en-US"/>
              <a:t>PC Measure Reporting Changes</a:t>
            </a:r>
          </a:p>
        </p:txBody>
      </p:sp>
      <p:graphicFrame>
        <p:nvGraphicFramePr>
          <p:cNvPr id="4" name="Table 4">
            <a:extLst>
              <a:ext uri="{FF2B5EF4-FFF2-40B4-BE49-F238E27FC236}">
                <a16:creationId xmlns:a16="http://schemas.microsoft.com/office/drawing/2014/main" id="{BB7B97DC-4AAD-6D82-9C80-0C64D3B29130}"/>
              </a:ext>
            </a:extLst>
          </p:cNvPr>
          <p:cNvGraphicFramePr>
            <a:graphicFrameLocks noGrp="1"/>
          </p:cNvGraphicFramePr>
          <p:nvPr>
            <p:extLst>
              <p:ext uri="{D42A27DB-BD31-4B8C-83A1-F6EECF244321}">
                <p14:modId xmlns:p14="http://schemas.microsoft.com/office/powerpoint/2010/main" val="641430619"/>
              </p:ext>
            </p:extLst>
          </p:nvPr>
        </p:nvGraphicFramePr>
        <p:xfrm>
          <a:off x="1742798" y="2787651"/>
          <a:ext cx="7324514" cy="3302000"/>
        </p:xfrm>
        <a:graphic>
          <a:graphicData uri="http://schemas.openxmlformats.org/drawingml/2006/table">
            <a:tbl>
              <a:tblPr firstRow="1" bandRow="1">
                <a:tableStyleId>{5C22544A-7EE6-4342-B048-85BDC9FD1C3A}</a:tableStyleId>
              </a:tblPr>
              <a:tblGrid>
                <a:gridCol w="1527176">
                  <a:extLst>
                    <a:ext uri="{9D8B030D-6E8A-4147-A177-3AD203B41FA5}">
                      <a16:colId xmlns:a16="http://schemas.microsoft.com/office/drawing/2014/main" val="3081311513"/>
                    </a:ext>
                  </a:extLst>
                </a:gridCol>
                <a:gridCol w="2721821">
                  <a:extLst>
                    <a:ext uri="{9D8B030D-6E8A-4147-A177-3AD203B41FA5}">
                      <a16:colId xmlns:a16="http://schemas.microsoft.com/office/drawing/2014/main" val="563189427"/>
                    </a:ext>
                  </a:extLst>
                </a:gridCol>
                <a:gridCol w="3075517">
                  <a:extLst>
                    <a:ext uri="{9D8B030D-6E8A-4147-A177-3AD203B41FA5}">
                      <a16:colId xmlns:a16="http://schemas.microsoft.com/office/drawing/2014/main" val="213962021"/>
                    </a:ext>
                  </a:extLst>
                </a:gridCol>
              </a:tblGrid>
              <a:tr h="370840">
                <a:tc>
                  <a:txBody>
                    <a:bodyPr/>
                    <a:lstStyle/>
                    <a:p>
                      <a:pPr algn="ctr"/>
                      <a:r>
                        <a:rPr lang="en-US">
                          <a:latin typeface="Arial" panose="020B0604020202020204" pitchFamily="34" charset="0"/>
                          <a:cs typeface="Arial" panose="020B0604020202020204" pitchFamily="34" charset="0"/>
                        </a:rPr>
                        <a:t>Measure</a:t>
                      </a:r>
                    </a:p>
                  </a:txBody>
                  <a:tcPr/>
                </a:tc>
                <a:tc>
                  <a:txBody>
                    <a:bodyPr/>
                    <a:lstStyle/>
                    <a:p>
                      <a:pPr algn="ctr"/>
                      <a:r>
                        <a:rPr lang="en-US">
                          <a:latin typeface="Arial" panose="020B0604020202020204" pitchFamily="34" charset="0"/>
                          <a:cs typeface="Arial" panose="020B0604020202020204" pitchFamily="34" charset="0"/>
                        </a:rPr>
                        <a:t>CY 2023</a:t>
                      </a:r>
                    </a:p>
                  </a:txBody>
                  <a:tcPr>
                    <a:solidFill>
                      <a:schemeClr val="accent2"/>
                    </a:solidFill>
                  </a:tcPr>
                </a:tc>
                <a:tc>
                  <a:txBody>
                    <a:bodyPr/>
                    <a:lstStyle/>
                    <a:p>
                      <a:pPr algn="ctr"/>
                      <a:r>
                        <a:rPr lang="en-US">
                          <a:latin typeface="Arial" panose="020B0604020202020204" pitchFamily="34" charset="0"/>
                          <a:cs typeface="Arial" panose="020B0604020202020204" pitchFamily="34" charset="0"/>
                        </a:rPr>
                        <a:t>CY 2024</a:t>
                      </a:r>
                    </a:p>
                  </a:txBody>
                  <a:tcPr>
                    <a:solidFill>
                      <a:schemeClr val="accent4"/>
                    </a:solidFill>
                  </a:tcPr>
                </a:tc>
                <a:extLst>
                  <a:ext uri="{0D108BD9-81ED-4DB2-BD59-A6C34878D82A}">
                    <a16:rowId xmlns:a16="http://schemas.microsoft.com/office/drawing/2014/main" val="1923382895"/>
                  </a:ext>
                </a:extLst>
              </a:tr>
              <a:tr h="370840">
                <a:tc>
                  <a:txBody>
                    <a:bodyPr/>
                    <a:lstStyle/>
                    <a:p>
                      <a:pPr marL="0" indent="0">
                        <a:buFont typeface="Arial" panose="020B0604020202020204" pitchFamily="34" charset="0"/>
                        <a:buNone/>
                      </a:pPr>
                      <a:r>
                        <a:rPr lang="en-US" sz="1600">
                          <a:solidFill>
                            <a:srgbClr val="5E5E5E"/>
                          </a:solidFill>
                          <a:latin typeface="Arial" panose="020B0604020202020204" pitchFamily="34" charset="0"/>
                          <a:cs typeface="Arial" panose="020B0604020202020204" pitchFamily="34" charset="0"/>
                        </a:rPr>
                        <a:t>PC-01</a:t>
                      </a:r>
                    </a:p>
                  </a:txBody>
                  <a:tcPr anchor="ct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Required</a:t>
                      </a:r>
                    </a:p>
                  </a:txBody>
                  <a:tcPr anchor="ct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Optional TJC</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Retired eCQM</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Retired CMS</a:t>
                      </a:r>
                    </a:p>
                  </a:txBody>
                  <a:tcPr anchor="ctr"/>
                </a:tc>
                <a:extLst>
                  <a:ext uri="{0D108BD9-81ED-4DB2-BD59-A6C34878D82A}">
                    <a16:rowId xmlns:a16="http://schemas.microsoft.com/office/drawing/2014/main" val="1310907398"/>
                  </a:ext>
                </a:extLst>
              </a:tr>
              <a:tr h="370840">
                <a:tc>
                  <a:txBody>
                    <a:bodyPr/>
                    <a:lstStyle/>
                    <a:p>
                      <a:pPr marL="0" indent="0">
                        <a:buFont typeface="Arial" panose="020B0604020202020204" pitchFamily="34" charset="0"/>
                        <a:buNone/>
                      </a:pPr>
                      <a:r>
                        <a:rPr lang="en-US" sz="1600">
                          <a:solidFill>
                            <a:srgbClr val="5E5E5E"/>
                          </a:solidFill>
                          <a:latin typeface="Arial" panose="020B0604020202020204" pitchFamily="34" charset="0"/>
                          <a:cs typeface="Arial" panose="020B0604020202020204" pitchFamily="34" charset="0"/>
                        </a:rPr>
                        <a:t>PC-02</a:t>
                      </a:r>
                    </a:p>
                  </a:txBody>
                  <a:tcPr anchor="ct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Required</a:t>
                      </a:r>
                    </a:p>
                  </a:txBody>
                  <a:tcPr anchor="ct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Optional TJC</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Required eCQM</a:t>
                      </a:r>
                    </a:p>
                  </a:txBody>
                  <a:tcPr anchor="ctr"/>
                </a:tc>
                <a:extLst>
                  <a:ext uri="{0D108BD9-81ED-4DB2-BD59-A6C34878D82A}">
                    <a16:rowId xmlns:a16="http://schemas.microsoft.com/office/drawing/2014/main" val="933389017"/>
                  </a:ext>
                </a:extLst>
              </a:tr>
              <a:tr h="370840">
                <a:tc>
                  <a:txBody>
                    <a:bodyPr/>
                    <a:lstStyle/>
                    <a:p>
                      <a:pPr marL="0" indent="0">
                        <a:buFont typeface="Arial" panose="020B0604020202020204" pitchFamily="34" charset="0"/>
                        <a:buNone/>
                      </a:pPr>
                      <a:r>
                        <a:rPr lang="en-US" sz="1600">
                          <a:solidFill>
                            <a:srgbClr val="5E5E5E"/>
                          </a:solidFill>
                          <a:latin typeface="Arial" panose="020B0604020202020204" pitchFamily="34" charset="0"/>
                          <a:cs typeface="Arial" panose="020B0604020202020204" pitchFamily="34" charset="0"/>
                        </a:rPr>
                        <a:t>PC-05</a:t>
                      </a:r>
                    </a:p>
                  </a:txBody>
                  <a:tcPr anchor="ct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Required</a:t>
                      </a:r>
                    </a:p>
                  </a:txBody>
                  <a:tcPr anchor="ctr"/>
                </a:tc>
                <a:tc>
                  <a:txBody>
                    <a:bodyPr/>
                    <a:lstStyle/>
                    <a:p>
                      <a:pPr marL="285750" indent="-285750">
                        <a:buFont typeface="Arial" panose="020B0604020202020204" pitchFamily="34" charset="0"/>
                        <a:buChar char="•"/>
                      </a:pPr>
                      <a:r>
                        <a:rPr lang="en-US" sz="1600" dirty="0">
                          <a:solidFill>
                            <a:srgbClr val="5E5E5E"/>
                          </a:solidFill>
                          <a:latin typeface="Arial" panose="020B0604020202020204" pitchFamily="34" charset="0"/>
                          <a:cs typeface="Arial" panose="020B0604020202020204" pitchFamily="34" charset="0"/>
                        </a:rPr>
                        <a:t>Optional TJC</a:t>
                      </a:r>
                    </a:p>
                    <a:p>
                      <a:pPr marL="285750" indent="-285750">
                        <a:buFont typeface="Arial" panose="020B0604020202020204" pitchFamily="34" charset="0"/>
                        <a:buChar char="•"/>
                      </a:pPr>
                      <a:r>
                        <a:rPr lang="en-US" sz="1600" dirty="0">
                          <a:solidFill>
                            <a:srgbClr val="5E5E5E"/>
                          </a:solidFill>
                          <a:latin typeface="Arial" panose="020B0604020202020204" pitchFamily="34" charset="0"/>
                          <a:cs typeface="Arial" panose="020B0604020202020204" pitchFamily="34" charset="0"/>
                        </a:rPr>
                        <a:t>Retired </a:t>
                      </a:r>
                      <a:r>
                        <a:rPr lang="en-US" sz="1600" dirty="0" err="1">
                          <a:solidFill>
                            <a:srgbClr val="5E5E5E"/>
                          </a:solidFill>
                          <a:latin typeface="Arial" panose="020B0604020202020204" pitchFamily="34" charset="0"/>
                          <a:cs typeface="Arial" panose="020B0604020202020204" pitchFamily="34" charset="0"/>
                        </a:rPr>
                        <a:t>eCQM</a:t>
                      </a:r>
                      <a:endParaRPr lang="en-US" sz="1600" dirty="0">
                        <a:solidFill>
                          <a:srgbClr val="5E5E5E"/>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74502249"/>
                  </a:ext>
                </a:extLst>
              </a:tr>
              <a:tr h="370840">
                <a:tc>
                  <a:txBody>
                    <a:bodyPr/>
                    <a:lstStyle/>
                    <a:p>
                      <a:pPr marL="0" indent="0">
                        <a:buFont typeface="Arial" panose="020B0604020202020204" pitchFamily="34" charset="0"/>
                        <a:buNone/>
                      </a:pPr>
                      <a:r>
                        <a:rPr lang="en-US" sz="1600">
                          <a:solidFill>
                            <a:srgbClr val="5E5E5E"/>
                          </a:solidFill>
                          <a:latin typeface="Arial" panose="020B0604020202020204" pitchFamily="34" charset="0"/>
                          <a:cs typeface="Arial" panose="020B0604020202020204" pitchFamily="34" charset="0"/>
                        </a:rPr>
                        <a:t>PC-06</a:t>
                      </a:r>
                    </a:p>
                  </a:txBody>
                  <a:tcPr anchor="ct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Required</a:t>
                      </a:r>
                    </a:p>
                  </a:txBody>
                  <a:tcPr anchor="ct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Required by TJC as chart abstracted or eCQM</a:t>
                      </a:r>
                    </a:p>
                  </a:txBody>
                  <a:tcPr anchor="ctr"/>
                </a:tc>
                <a:extLst>
                  <a:ext uri="{0D108BD9-81ED-4DB2-BD59-A6C34878D82A}">
                    <a16:rowId xmlns:a16="http://schemas.microsoft.com/office/drawing/2014/main" val="2770048118"/>
                  </a:ext>
                </a:extLst>
              </a:tr>
              <a:tr h="370840">
                <a:tc>
                  <a:txBody>
                    <a:bodyPr/>
                    <a:lstStyle/>
                    <a:p>
                      <a:pPr marL="0" indent="0">
                        <a:buFont typeface="Arial" panose="020B0604020202020204" pitchFamily="34" charset="0"/>
                        <a:buNone/>
                      </a:pPr>
                      <a:r>
                        <a:rPr lang="en-US" sz="1600">
                          <a:solidFill>
                            <a:srgbClr val="5E5E5E"/>
                          </a:solidFill>
                          <a:latin typeface="Arial" panose="020B0604020202020204" pitchFamily="34" charset="0"/>
                          <a:cs typeface="Arial" panose="020B0604020202020204" pitchFamily="34" charset="0"/>
                        </a:rPr>
                        <a:t>PC-07</a:t>
                      </a:r>
                    </a:p>
                  </a:txBody>
                  <a:tcPr anchor="ct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N/A</a:t>
                      </a:r>
                    </a:p>
                  </a:txBody>
                  <a:tcPr anchor="ctr"/>
                </a:tc>
                <a:tc>
                  <a:txBody>
                    <a:bodyPr/>
                    <a:lstStyle/>
                    <a:p>
                      <a:pPr marL="285750" indent="-285750">
                        <a:buFont typeface="Arial" panose="020B0604020202020204" pitchFamily="34" charset="0"/>
                        <a:buChar char="•"/>
                      </a:pPr>
                      <a:r>
                        <a:rPr lang="en-US" sz="1600" dirty="0">
                          <a:solidFill>
                            <a:srgbClr val="5E5E5E"/>
                          </a:solidFill>
                          <a:latin typeface="Arial" panose="020B0604020202020204" pitchFamily="34" charset="0"/>
                          <a:cs typeface="Arial" panose="020B0604020202020204" pitchFamily="34" charset="0"/>
                        </a:rPr>
                        <a:t>Required </a:t>
                      </a:r>
                      <a:r>
                        <a:rPr lang="en-US" sz="1600" dirty="0" err="1">
                          <a:solidFill>
                            <a:srgbClr val="5E5E5E"/>
                          </a:solidFill>
                          <a:latin typeface="Arial" panose="020B0604020202020204" pitchFamily="34" charset="0"/>
                          <a:cs typeface="Arial" panose="020B0604020202020204" pitchFamily="34" charset="0"/>
                        </a:rPr>
                        <a:t>eCQM</a:t>
                      </a:r>
                      <a:endParaRPr lang="en-US" sz="1600" dirty="0">
                        <a:solidFill>
                          <a:srgbClr val="5E5E5E"/>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62521967"/>
                  </a:ext>
                </a:extLst>
              </a:tr>
            </a:tbl>
          </a:graphicData>
        </a:graphic>
      </p:graphicFrame>
      <p:sp>
        <p:nvSpPr>
          <p:cNvPr id="5" name="Content Placeholder 2">
            <a:extLst>
              <a:ext uri="{FF2B5EF4-FFF2-40B4-BE49-F238E27FC236}">
                <a16:creationId xmlns:a16="http://schemas.microsoft.com/office/drawing/2014/main" id="{D5E6706F-8F31-6357-E5FA-C35E9F6FAF07}"/>
              </a:ext>
            </a:extLst>
          </p:cNvPr>
          <p:cNvSpPr>
            <a:spLocks noGrp="1"/>
          </p:cNvSpPr>
          <p:nvPr>
            <p:ph idx="1"/>
          </p:nvPr>
        </p:nvSpPr>
        <p:spPr>
          <a:xfrm>
            <a:off x="838200" y="1549399"/>
            <a:ext cx="9544050" cy="869951"/>
          </a:xfrm>
        </p:spPr>
        <p:txBody>
          <a:bodyPr>
            <a:noAutofit/>
          </a:bodyPr>
          <a:lstStyle/>
          <a:p>
            <a:r>
              <a:rPr lang="en-US" sz="2200"/>
              <a:t>PC-06 will be the only measures required by TJC for all large hospitals (≥ 26 beds) regardless of live birth volume, but there are several new </a:t>
            </a:r>
            <a:r>
              <a:rPr lang="en-US" sz="2200" err="1"/>
              <a:t>eCQM</a:t>
            </a:r>
            <a:r>
              <a:rPr lang="en-US" sz="2200"/>
              <a:t> requirements by CMS.</a:t>
            </a:r>
          </a:p>
        </p:txBody>
      </p:sp>
    </p:spTree>
    <p:custDataLst>
      <p:tags r:id="rId1"/>
    </p:custDataLst>
    <p:extLst>
      <p:ext uri="{BB962C8B-B14F-4D97-AF65-F5344CB8AC3E}">
        <p14:creationId xmlns:p14="http://schemas.microsoft.com/office/powerpoint/2010/main" val="1619384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D0A2-4B04-C119-27C5-F542EC65551A}"/>
              </a:ext>
            </a:extLst>
          </p:cNvPr>
          <p:cNvSpPr>
            <a:spLocks noGrp="1"/>
          </p:cNvSpPr>
          <p:nvPr>
            <p:ph type="title"/>
          </p:nvPr>
        </p:nvSpPr>
        <p:spPr>
          <a:xfrm>
            <a:off x="838200" y="365126"/>
            <a:ext cx="10515600" cy="1168400"/>
          </a:xfrm>
        </p:spPr>
        <p:txBody>
          <a:bodyPr/>
          <a:lstStyle/>
          <a:p>
            <a:r>
              <a:rPr lang="en-US"/>
              <a:t>PC-05 Data Element: Birth Weight</a:t>
            </a:r>
          </a:p>
        </p:txBody>
      </p:sp>
      <p:sp>
        <p:nvSpPr>
          <p:cNvPr id="3" name="Content Placeholder 2">
            <a:extLst>
              <a:ext uri="{FF2B5EF4-FFF2-40B4-BE49-F238E27FC236}">
                <a16:creationId xmlns:a16="http://schemas.microsoft.com/office/drawing/2014/main" id="{31CE80DC-FAAA-329A-F61A-18E6282B3B15}"/>
              </a:ext>
            </a:extLst>
          </p:cNvPr>
          <p:cNvSpPr>
            <a:spLocks noGrp="1"/>
          </p:cNvSpPr>
          <p:nvPr>
            <p:ph idx="1"/>
          </p:nvPr>
        </p:nvSpPr>
        <p:spPr>
          <a:xfrm>
            <a:off x="838200" y="1533526"/>
            <a:ext cx="9458325" cy="4508500"/>
          </a:xfrm>
        </p:spPr>
        <p:txBody>
          <a:bodyPr>
            <a:normAutofit/>
          </a:bodyPr>
          <a:lstStyle/>
          <a:p>
            <a:r>
              <a:rPr lang="en-US" sz="2200"/>
              <a:t>Adding “Birth Weight” to the list of data elements for PC-05</a:t>
            </a:r>
          </a:p>
        </p:txBody>
      </p:sp>
      <p:graphicFrame>
        <p:nvGraphicFramePr>
          <p:cNvPr id="4" name="Table 4">
            <a:extLst>
              <a:ext uri="{FF2B5EF4-FFF2-40B4-BE49-F238E27FC236}">
                <a16:creationId xmlns:a16="http://schemas.microsoft.com/office/drawing/2014/main" id="{BB7B97DC-4AAD-6D82-9C80-0C64D3B29130}"/>
              </a:ext>
            </a:extLst>
          </p:cNvPr>
          <p:cNvGraphicFramePr>
            <a:graphicFrameLocks noGrp="1"/>
          </p:cNvGraphicFramePr>
          <p:nvPr/>
        </p:nvGraphicFramePr>
        <p:xfrm>
          <a:off x="954087" y="2262716"/>
          <a:ext cx="9226550" cy="2900680"/>
        </p:xfrm>
        <a:graphic>
          <a:graphicData uri="http://schemas.openxmlformats.org/drawingml/2006/table">
            <a:tbl>
              <a:tblPr firstRow="1" bandRow="1">
                <a:tableStyleId>{5C22544A-7EE6-4342-B048-85BDC9FD1C3A}</a:tableStyleId>
              </a:tblPr>
              <a:tblGrid>
                <a:gridCol w="4613275">
                  <a:extLst>
                    <a:ext uri="{9D8B030D-6E8A-4147-A177-3AD203B41FA5}">
                      <a16:colId xmlns:a16="http://schemas.microsoft.com/office/drawing/2014/main" val="563189427"/>
                    </a:ext>
                  </a:extLst>
                </a:gridCol>
                <a:gridCol w="4613275">
                  <a:extLst>
                    <a:ext uri="{9D8B030D-6E8A-4147-A177-3AD203B41FA5}">
                      <a16:colId xmlns:a16="http://schemas.microsoft.com/office/drawing/2014/main" val="213962021"/>
                    </a:ext>
                  </a:extLst>
                </a:gridCol>
              </a:tblGrid>
              <a:tr h="370840">
                <a:tc>
                  <a:txBody>
                    <a:bodyPr/>
                    <a:lstStyle/>
                    <a:p>
                      <a:pPr algn="ctr"/>
                      <a:r>
                        <a:rPr lang="en-US">
                          <a:latin typeface="Arial" panose="020B0604020202020204" pitchFamily="34" charset="0"/>
                          <a:cs typeface="Arial" panose="020B0604020202020204" pitchFamily="34" charset="0"/>
                        </a:rPr>
                        <a:t>July 2023 (Old)</a:t>
                      </a:r>
                    </a:p>
                  </a:txBody>
                  <a:tcPr/>
                </a:tc>
                <a:tc>
                  <a:txBody>
                    <a:bodyPr/>
                    <a:lstStyle/>
                    <a:p>
                      <a:pPr algn="ctr"/>
                      <a:r>
                        <a:rPr lang="en-US">
                          <a:latin typeface="Arial" panose="020B0604020202020204" pitchFamily="34" charset="0"/>
                          <a:cs typeface="Arial" panose="020B0604020202020204" pitchFamily="34" charset="0"/>
                        </a:rPr>
                        <a:t>January 2024 (New)</a:t>
                      </a:r>
                    </a:p>
                  </a:txBody>
                  <a:tcPr>
                    <a:solidFill>
                      <a:schemeClr val="accent4"/>
                    </a:solidFill>
                  </a:tcPr>
                </a:tc>
                <a:extLst>
                  <a:ext uri="{0D108BD9-81ED-4DB2-BD59-A6C34878D82A}">
                    <a16:rowId xmlns:a16="http://schemas.microsoft.com/office/drawing/2014/main" val="1923382895"/>
                  </a:ext>
                </a:extLst>
              </a:tr>
              <a:tr h="370840">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Admission Date</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Admission to NICU</a:t>
                      </a:r>
                    </a:p>
                    <a:p>
                      <a:pPr marL="285750" indent="-285750">
                        <a:buFont typeface="Arial" panose="020B0604020202020204" pitchFamily="34" charset="0"/>
                        <a:buChar char="•"/>
                      </a:pPr>
                      <a:endParaRPr lang="en-US" sz="1600">
                        <a:solidFill>
                          <a:srgbClr val="5E5E5E"/>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Birthdate</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Discharge date</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Discharge disposition</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Exclusive Breast Milk Feeding</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ICD-10 Codes</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Term Newborn</a:t>
                      </a:r>
                    </a:p>
                  </a:txBody>
                  <a:tcP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Admission Date</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Admission to NICU</a:t>
                      </a:r>
                    </a:p>
                    <a:p>
                      <a:pPr marL="285750" indent="-285750">
                        <a:buFont typeface="Arial" panose="020B0604020202020204" pitchFamily="34" charset="0"/>
                        <a:buChar char="•"/>
                      </a:pPr>
                      <a:r>
                        <a:rPr lang="en-US" sz="1600">
                          <a:solidFill>
                            <a:srgbClr val="5E5E5E"/>
                          </a:solidFill>
                          <a:highlight>
                            <a:srgbClr val="FFFF00"/>
                          </a:highlight>
                          <a:latin typeface="Arial" panose="020B0604020202020204" pitchFamily="34" charset="0"/>
                          <a:cs typeface="Arial" panose="020B0604020202020204" pitchFamily="34" charset="0"/>
                        </a:rPr>
                        <a:t>Birth Weight</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Birthdate</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Discharge date</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Discharge disposition</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Exclusive </a:t>
                      </a:r>
                      <a:r>
                        <a:rPr lang="en-US" sz="1600">
                          <a:solidFill>
                            <a:srgbClr val="5E5E5E"/>
                          </a:solidFill>
                          <a:highlight>
                            <a:srgbClr val="FFFF00"/>
                          </a:highlight>
                          <a:latin typeface="Arial" panose="020B0604020202020204" pitchFamily="34" charset="0"/>
                          <a:cs typeface="Arial" panose="020B0604020202020204" pitchFamily="34" charset="0"/>
                        </a:rPr>
                        <a:t>Human</a:t>
                      </a:r>
                      <a:r>
                        <a:rPr lang="en-US" sz="1600">
                          <a:solidFill>
                            <a:srgbClr val="5E5E5E"/>
                          </a:solidFill>
                          <a:latin typeface="Arial" panose="020B0604020202020204" pitchFamily="34" charset="0"/>
                          <a:cs typeface="Arial" panose="020B0604020202020204" pitchFamily="34" charset="0"/>
                        </a:rPr>
                        <a:t> Milk Feeding</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ICD-10 Codes</a:t>
                      </a:r>
                    </a:p>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Term Newborn</a:t>
                      </a:r>
                    </a:p>
                    <a:p>
                      <a:pPr marL="0" indent="0">
                        <a:buFont typeface="Arial" panose="020B0604020202020204" pitchFamily="34" charset="0"/>
                        <a:buNone/>
                      </a:pPr>
                      <a:endParaRPr lang="en-US" sz="1600">
                        <a:solidFill>
                          <a:srgbClr val="5E5E5E"/>
                        </a:solidFill>
                        <a:highlight>
                          <a:srgbClr val="FFFF00"/>
                        </a:highligh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10907398"/>
                  </a:ext>
                </a:extLst>
              </a:tr>
            </a:tbl>
          </a:graphicData>
        </a:graphic>
      </p:graphicFrame>
    </p:spTree>
    <p:custDataLst>
      <p:tags r:id="rId1"/>
    </p:custDataLst>
    <p:extLst>
      <p:ext uri="{BB962C8B-B14F-4D97-AF65-F5344CB8AC3E}">
        <p14:creationId xmlns:p14="http://schemas.microsoft.com/office/powerpoint/2010/main" val="4198734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48801-ABAA-4CF3-9CEF-86B6F813C04A}"/>
              </a:ext>
            </a:extLst>
          </p:cNvPr>
          <p:cNvSpPr>
            <a:spLocks noGrp="1"/>
          </p:cNvSpPr>
          <p:nvPr>
            <p:ph type="title"/>
          </p:nvPr>
        </p:nvSpPr>
        <p:spPr/>
        <p:txBody>
          <a:bodyPr>
            <a:normAutofit/>
          </a:bodyPr>
          <a:lstStyle/>
          <a:p>
            <a:r>
              <a:rPr lang="en-US" sz="4400"/>
              <a:t>Outpatient Prospective Payment System (OPPS) </a:t>
            </a:r>
          </a:p>
        </p:txBody>
      </p:sp>
      <p:sp>
        <p:nvSpPr>
          <p:cNvPr id="3" name="Content Placeholder 2">
            <a:extLst>
              <a:ext uri="{FF2B5EF4-FFF2-40B4-BE49-F238E27FC236}">
                <a16:creationId xmlns:a16="http://schemas.microsoft.com/office/drawing/2014/main" id="{4F7587B9-6A81-4E8F-A393-7F1368104B38}"/>
              </a:ext>
            </a:extLst>
          </p:cNvPr>
          <p:cNvSpPr>
            <a:spLocks noGrp="1"/>
          </p:cNvSpPr>
          <p:nvPr>
            <p:ph idx="1"/>
          </p:nvPr>
        </p:nvSpPr>
        <p:spPr/>
        <p:txBody>
          <a:bodyPr/>
          <a:lstStyle/>
          <a:p>
            <a:pPr marL="0" indent="0">
              <a:buNone/>
            </a:pPr>
            <a:endParaRPr lang="en-US"/>
          </a:p>
          <a:p>
            <a:pPr marL="0" indent="0">
              <a:buNone/>
            </a:pPr>
            <a:r>
              <a:rPr lang="en-US"/>
              <a:t>Final Rule</a:t>
            </a:r>
          </a:p>
        </p:txBody>
      </p:sp>
    </p:spTree>
    <p:extLst>
      <p:ext uri="{BB962C8B-B14F-4D97-AF65-F5344CB8AC3E}">
        <p14:creationId xmlns:p14="http://schemas.microsoft.com/office/powerpoint/2010/main" val="244639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2570-A5CD-4075-9240-4D2A16DFFD8C}"/>
              </a:ext>
            </a:extLst>
          </p:cNvPr>
          <p:cNvSpPr>
            <a:spLocks noGrp="1"/>
          </p:cNvSpPr>
          <p:nvPr>
            <p:ph type="title"/>
          </p:nvPr>
        </p:nvSpPr>
        <p:spPr/>
        <p:txBody>
          <a:bodyPr/>
          <a:lstStyle/>
          <a:p>
            <a:r>
              <a:rPr lang="en-US"/>
              <a:t>OPPS Final Rule	</a:t>
            </a:r>
          </a:p>
        </p:txBody>
      </p:sp>
      <p:sp>
        <p:nvSpPr>
          <p:cNvPr id="4" name="Content Placeholder 3">
            <a:extLst>
              <a:ext uri="{FF2B5EF4-FFF2-40B4-BE49-F238E27FC236}">
                <a16:creationId xmlns:a16="http://schemas.microsoft.com/office/drawing/2014/main" id="{8A23BA19-DDEB-461F-A0B7-6A562863D3D3}"/>
              </a:ext>
            </a:extLst>
          </p:cNvPr>
          <p:cNvSpPr>
            <a:spLocks noGrp="1"/>
          </p:cNvSpPr>
          <p:nvPr>
            <p:ph sz="half" idx="2"/>
          </p:nvPr>
        </p:nvSpPr>
        <p:spPr>
          <a:xfrm>
            <a:off x="836612" y="1804431"/>
            <a:ext cx="9444243" cy="4156982"/>
          </a:xfrm>
        </p:spPr>
        <p:txBody>
          <a:bodyPr>
            <a:noAutofit/>
          </a:bodyPr>
          <a:lstStyle/>
          <a:p>
            <a:r>
              <a:rPr lang="en-US" sz="2000"/>
              <a:t>Published on November 2, 2023</a:t>
            </a:r>
          </a:p>
          <a:p>
            <a:r>
              <a:rPr lang="en-US" sz="2000"/>
              <a:t>Available by searching for </a:t>
            </a:r>
            <a:r>
              <a:rPr lang="en-US" sz="2000" b="1"/>
              <a:t>CMS 1786-FC</a:t>
            </a:r>
            <a:r>
              <a:rPr lang="en-US" sz="2000"/>
              <a:t> on </a:t>
            </a:r>
            <a:r>
              <a:rPr lang="en-US" sz="2000">
                <a:hlinkClick r:id="rId3"/>
              </a:rPr>
              <a:t>www.cms.gov</a:t>
            </a:r>
            <a:r>
              <a:rPr lang="en-US" sz="2000"/>
              <a:t> </a:t>
            </a:r>
          </a:p>
        </p:txBody>
      </p:sp>
    </p:spTree>
    <p:extLst>
      <p:ext uri="{BB962C8B-B14F-4D97-AF65-F5344CB8AC3E}">
        <p14:creationId xmlns:p14="http://schemas.microsoft.com/office/powerpoint/2010/main" val="1161886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2570-A5CD-4075-9240-4D2A16DFFD8C}"/>
              </a:ext>
            </a:extLst>
          </p:cNvPr>
          <p:cNvSpPr>
            <a:spLocks noGrp="1"/>
          </p:cNvSpPr>
          <p:nvPr>
            <p:ph type="title"/>
          </p:nvPr>
        </p:nvSpPr>
        <p:spPr/>
        <p:txBody>
          <a:bodyPr/>
          <a:lstStyle/>
          <a:p>
            <a:r>
              <a:rPr lang="en-US"/>
              <a:t>OPPS Final Rule</a:t>
            </a:r>
          </a:p>
        </p:txBody>
      </p:sp>
      <p:sp>
        <p:nvSpPr>
          <p:cNvPr id="4" name="Content Placeholder 3">
            <a:extLst>
              <a:ext uri="{FF2B5EF4-FFF2-40B4-BE49-F238E27FC236}">
                <a16:creationId xmlns:a16="http://schemas.microsoft.com/office/drawing/2014/main" id="{8A23BA19-DDEB-461F-A0B7-6A562863D3D3}"/>
              </a:ext>
            </a:extLst>
          </p:cNvPr>
          <p:cNvSpPr>
            <a:spLocks noGrp="1"/>
          </p:cNvSpPr>
          <p:nvPr>
            <p:ph idx="1"/>
          </p:nvPr>
        </p:nvSpPr>
        <p:spPr>
          <a:xfrm>
            <a:off x="838200" y="1825624"/>
            <a:ext cx="9869557" cy="4667251"/>
          </a:xfrm>
        </p:spPr>
        <p:txBody>
          <a:bodyPr>
            <a:noAutofit/>
          </a:bodyPr>
          <a:lstStyle/>
          <a:p>
            <a:pPr>
              <a:spcAft>
                <a:spcPts val="800"/>
              </a:spcAft>
            </a:pPr>
            <a:r>
              <a:rPr lang="en-US" sz="1800"/>
              <a:t>Finalizing with modifications to adopt three new measures</a:t>
            </a:r>
          </a:p>
          <a:p>
            <a:pPr lvl="1"/>
            <a:r>
              <a:rPr lang="en-US" sz="1600"/>
              <a:t>Risk-Standardized Patient-Reported Outcomes Following Elective Primary Total Hip(THA)  and/or Total Knee Arthroplasty  (TKA)</a:t>
            </a:r>
          </a:p>
          <a:p>
            <a:pPr lvl="2"/>
            <a:r>
              <a:rPr lang="en-US" sz="1600"/>
              <a:t>Extending the voluntary reporting period to 3 years prior.</a:t>
            </a:r>
          </a:p>
          <a:p>
            <a:pPr lvl="2"/>
            <a:r>
              <a:rPr lang="en-US" sz="1400"/>
              <a:t>CY 2025 Voluntary</a:t>
            </a:r>
          </a:p>
          <a:p>
            <a:pPr lvl="2"/>
            <a:r>
              <a:rPr lang="en-US" sz="1400" b="1"/>
              <a:t>CY 2028 Mandatory</a:t>
            </a:r>
          </a:p>
          <a:p>
            <a:pPr lvl="1"/>
            <a:endParaRPr lang="en-US" sz="1600"/>
          </a:p>
          <a:p>
            <a:pPr lvl="1"/>
            <a:r>
              <a:rPr lang="en-US" sz="1600"/>
              <a:t>OP-26 Hospital Outpatient /ASC Facility Volume Data on Selected Outpatient Surgical Procedures  </a:t>
            </a:r>
          </a:p>
          <a:p>
            <a:pPr lvl="2"/>
            <a:r>
              <a:rPr lang="en-US" sz="1400" b="1"/>
              <a:t>Not finalizing the proposal to re-adopt this measure.  </a:t>
            </a:r>
          </a:p>
          <a:p>
            <a:pPr lvl="2"/>
            <a:r>
              <a:rPr lang="en-US" sz="1400"/>
              <a:t>CY 2025 Voluntary  </a:t>
            </a:r>
          </a:p>
          <a:p>
            <a:pPr lvl="2"/>
            <a:r>
              <a:rPr lang="en-US" sz="1400"/>
              <a:t>CY 2026 Mandatory</a:t>
            </a:r>
          </a:p>
          <a:p>
            <a:pPr lvl="1"/>
            <a:endParaRPr lang="en-US" sz="1600"/>
          </a:p>
          <a:p>
            <a:pPr lvl="1"/>
            <a:r>
              <a:rPr lang="en-US" sz="1600"/>
              <a:t>Excessive Radiation Dose or Inadequate Image Quality for Diagnostic Computed Tomography (CT) in Adults (</a:t>
            </a:r>
            <a:r>
              <a:rPr lang="en-US" sz="1600" err="1"/>
              <a:t>eCQM</a:t>
            </a:r>
            <a:r>
              <a:rPr lang="en-US" sz="1600"/>
              <a:t>)  </a:t>
            </a:r>
          </a:p>
          <a:p>
            <a:pPr lvl="2"/>
            <a:r>
              <a:rPr lang="en-US" sz="1400"/>
              <a:t>CY 2025 Voluntary</a:t>
            </a:r>
          </a:p>
          <a:p>
            <a:pPr lvl="2"/>
            <a:r>
              <a:rPr lang="en-US" sz="1400" b="1"/>
              <a:t>CY 2027 Mandatory </a:t>
            </a:r>
          </a:p>
        </p:txBody>
      </p:sp>
    </p:spTree>
    <p:extLst>
      <p:ext uri="{BB962C8B-B14F-4D97-AF65-F5344CB8AC3E}">
        <p14:creationId xmlns:p14="http://schemas.microsoft.com/office/powerpoint/2010/main" val="4222749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2570-A5CD-4075-9240-4D2A16DFFD8C}"/>
              </a:ext>
            </a:extLst>
          </p:cNvPr>
          <p:cNvSpPr>
            <a:spLocks noGrp="1"/>
          </p:cNvSpPr>
          <p:nvPr>
            <p:ph type="title"/>
          </p:nvPr>
        </p:nvSpPr>
        <p:spPr/>
        <p:txBody>
          <a:bodyPr/>
          <a:lstStyle/>
          <a:p>
            <a:r>
              <a:rPr lang="en-US"/>
              <a:t>OPPS Final Rule</a:t>
            </a:r>
          </a:p>
        </p:txBody>
      </p:sp>
      <p:sp>
        <p:nvSpPr>
          <p:cNvPr id="4" name="Content Placeholder 3">
            <a:extLst>
              <a:ext uri="{FF2B5EF4-FFF2-40B4-BE49-F238E27FC236}">
                <a16:creationId xmlns:a16="http://schemas.microsoft.com/office/drawing/2014/main" id="{8A23BA19-DDEB-461F-A0B7-6A562863D3D3}"/>
              </a:ext>
            </a:extLst>
          </p:cNvPr>
          <p:cNvSpPr>
            <a:spLocks noGrp="1"/>
          </p:cNvSpPr>
          <p:nvPr>
            <p:ph idx="1"/>
          </p:nvPr>
        </p:nvSpPr>
        <p:spPr>
          <a:xfrm>
            <a:off x="838200" y="1825625"/>
            <a:ext cx="9869557" cy="4351338"/>
          </a:xfrm>
        </p:spPr>
        <p:txBody>
          <a:bodyPr>
            <a:noAutofit/>
          </a:bodyPr>
          <a:lstStyle/>
          <a:p>
            <a:pPr>
              <a:spcAft>
                <a:spcPts val="800"/>
              </a:spcAft>
            </a:pPr>
            <a:r>
              <a:rPr lang="en-US" sz="1800"/>
              <a:t>Finalizing three measures</a:t>
            </a:r>
          </a:p>
          <a:p>
            <a:pPr lvl="1">
              <a:buFont typeface="Courier New" panose="02070309020205020404" pitchFamily="49" charset="0"/>
              <a:buChar char="o"/>
            </a:pPr>
            <a:r>
              <a:rPr lang="en-US" sz="1800"/>
              <a:t>COVID-19 Vaccination Coverage Among Healthcare Personnel  </a:t>
            </a:r>
          </a:p>
          <a:p>
            <a:pPr lvl="2">
              <a:buFont typeface="Wingdings" panose="05000000000000000000" pitchFamily="2" charset="2"/>
              <a:buChar char="§"/>
            </a:pPr>
            <a:r>
              <a:rPr lang="en-US" sz="1800"/>
              <a:t>CY 2024 reporting period </a:t>
            </a:r>
          </a:p>
          <a:p>
            <a:pPr lvl="1"/>
            <a:endParaRPr lang="en-US" sz="1800"/>
          </a:p>
          <a:p>
            <a:pPr lvl="1">
              <a:buFont typeface="Courier New" panose="02070309020205020404" pitchFamily="49" charset="0"/>
              <a:buChar char="o"/>
            </a:pPr>
            <a:r>
              <a:rPr lang="en-US" sz="1800"/>
              <a:t>OP-31 Cataracts: Improvement in Patient's Visual Function within 90 Days Following Cataract Surgery  </a:t>
            </a:r>
          </a:p>
          <a:p>
            <a:pPr lvl="2">
              <a:buFont typeface="Wingdings" panose="05000000000000000000" pitchFamily="2" charset="2"/>
              <a:buChar char="§"/>
            </a:pPr>
            <a:r>
              <a:rPr lang="en-US" sz="1800"/>
              <a:t>CY 2024 reporting period </a:t>
            </a:r>
          </a:p>
          <a:p>
            <a:pPr lvl="1"/>
            <a:endParaRPr lang="en-US" sz="1800"/>
          </a:p>
          <a:p>
            <a:pPr lvl="1">
              <a:buFont typeface="Courier New" panose="02070309020205020404" pitchFamily="49" charset="0"/>
              <a:buChar char="o"/>
            </a:pPr>
            <a:r>
              <a:rPr lang="en-US" sz="1800"/>
              <a:t>OP-29  Appropriate Follow-Up Interval for Normal Colonoscopy in Average Risk Patients</a:t>
            </a:r>
          </a:p>
          <a:p>
            <a:pPr lvl="2">
              <a:buFont typeface="Wingdings" panose="05000000000000000000" pitchFamily="2" charset="2"/>
              <a:buChar char="§"/>
            </a:pPr>
            <a:r>
              <a:rPr lang="en-US" sz="1800"/>
              <a:t>CY 2024 reporting period   </a:t>
            </a:r>
          </a:p>
          <a:p>
            <a:pPr lvl="1">
              <a:spcAft>
                <a:spcPts val="800"/>
              </a:spcAft>
            </a:pPr>
            <a:endParaRPr lang="en-US" sz="1800"/>
          </a:p>
          <a:p>
            <a:pPr marL="914400" lvl="2" indent="0">
              <a:spcAft>
                <a:spcPts val="800"/>
              </a:spcAft>
              <a:buNone/>
            </a:pPr>
            <a:endParaRPr lang="en-US" sz="1600"/>
          </a:p>
        </p:txBody>
      </p:sp>
    </p:spTree>
    <p:extLst>
      <p:ext uri="{BB962C8B-B14F-4D97-AF65-F5344CB8AC3E}">
        <p14:creationId xmlns:p14="http://schemas.microsoft.com/office/powerpoint/2010/main" val="4038401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2570-A5CD-4075-9240-4D2A16DFFD8C}"/>
              </a:ext>
            </a:extLst>
          </p:cNvPr>
          <p:cNvSpPr>
            <a:spLocks noGrp="1"/>
          </p:cNvSpPr>
          <p:nvPr>
            <p:ph type="title"/>
          </p:nvPr>
        </p:nvSpPr>
        <p:spPr/>
        <p:txBody>
          <a:bodyPr/>
          <a:lstStyle/>
          <a:p>
            <a:r>
              <a:rPr lang="en-US"/>
              <a:t>OPPS Final Rule</a:t>
            </a:r>
          </a:p>
        </p:txBody>
      </p:sp>
      <p:sp>
        <p:nvSpPr>
          <p:cNvPr id="4" name="Content Placeholder 3">
            <a:extLst>
              <a:ext uri="{FF2B5EF4-FFF2-40B4-BE49-F238E27FC236}">
                <a16:creationId xmlns:a16="http://schemas.microsoft.com/office/drawing/2014/main" id="{8A23BA19-DDEB-461F-A0B7-6A562863D3D3}"/>
              </a:ext>
            </a:extLst>
          </p:cNvPr>
          <p:cNvSpPr>
            <a:spLocks noGrp="1"/>
          </p:cNvSpPr>
          <p:nvPr>
            <p:ph idx="1"/>
          </p:nvPr>
        </p:nvSpPr>
        <p:spPr>
          <a:xfrm>
            <a:off x="838200" y="1690688"/>
            <a:ext cx="9869557" cy="4802187"/>
          </a:xfrm>
        </p:spPr>
        <p:txBody>
          <a:bodyPr>
            <a:noAutofit/>
          </a:bodyPr>
          <a:lstStyle/>
          <a:p>
            <a:pPr>
              <a:spcAft>
                <a:spcPts val="800"/>
              </a:spcAft>
            </a:pPr>
            <a:r>
              <a:rPr lang="en-US" sz="1800"/>
              <a:t>Not finalizing the removal of measure </a:t>
            </a:r>
          </a:p>
          <a:p>
            <a:pPr lvl="1">
              <a:spcAft>
                <a:spcPts val="800"/>
              </a:spcAft>
              <a:buFont typeface="Courier New" panose="02070309020205020404" pitchFamily="49" charset="0"/>
              <a:buChar char="o"/>
            </a:pPr>
            <a:r>
              <a:rPr lang="en-US" sz="1800"/>
              <a:t>ED OP-22 / Left Without Being Seen (beginning CY 2024)</a:t>
            </a:r>
          </a:p>
          <a:p>
            <a:pPr marL="0" indent="0">
              <a:buNone/>
            </a:pPr>
            <a:endParaRPr lang="en-US" sz="1800"/>
          </a:p>
          <a:p>
            <a:pPr marL="0" indent="0">
              <a:buNone/>
            </a:pPr>
            <a:r>
              <a:rPr lang="en-US" sz="1800"/>
              <a:t>Rural Emergency Hospital Quality Reporting (REHQR) Program</a:t>
            </a:r>
          </a:p>
          <a:p>
            <a:r>
              <a:rPr lang="en-US" sz="1800"/>
              <a:t>Finalizing to adopt four measures (three claims-based and one chart-based)</a:t>
            </a:r>
          </a:p>
          <a:p>
            <a:pPr lvl="1"/>
            <a:endParaRPr lang="en-US" sz="1400"/>
          </a:p>
          <a:p>
            <a:pPr lvl="1">
              <a:buFont typeface="Courier New" panose="02070309020205020404" pitchFamily="49" charset="0"/>
              <a:buChar char="o"/>
            </a:pPr>
            <a:r>
              <a:rPr lang="en-US" sz="1800"/>
              <a:t>Abdomen CT ‑ Use of Contrast Material</a:t>
            </a:r>
          </a:p>
          <a:p>
            <a:pPr lvl="1">
              <a:buFont typeface="Courier New" panose="02070309020205020404" pitchFamily="49" charset="0"/>
              <a:buChar char="o"/>
            </a:pPr>
            <a:r>
              <a:rPr lang="en-US" sz="1800"/>
              <a:t>Median Time from Emergency Department (ED) Arrival to ED Departure for Discharged ED Patients</a:t>
            </a:r>
          </a:p>
          <a:p>
            <a:pPr lvl="1">
              <a:buFont typeface="Courier New" panose="02070309020205020404" pitchFamily="49" charset="0"/>
              <a:buChar char="o"/>
            </a:pPr>
            <a:r>
              <a:rPr lang="en-US" sz="1800"/>
              <a:t>Facility 7‑Day Risk‑Standardized Hospital Visit Rate after Outpatient Colonoscopy </a:t>
            </a:r>
          </a:p>
          <a:p>
            <a:pPr lvl="1">
              <a:buFont typeface="Courier New" panose="02070309020205020404" pitchFamily="49" charset="0"/>
              <a:buChar char="o"/>
            </a:pPr>
            <a:r>
              <a:rPr lang="en-US" sz="1800"/>
              <a:t> Risk Standardized Hospital Visits within seven days After Hospital Outpatient Surgery</a:t>
            </a:r>
          </a:p>
          <a:p>
            <a:pPr marL="914400" lvl="2" indent="0">
              <a:spcAft>
                <a:spcPts val="800"/>
              </a:spcAft>
              <a:buNone/>
            </a:pPr>
            <a:endParaRPr lang="en-US" sz="1600"/>
          </a:p>
        </p:txBody>
      </p:sp>
    </p:spTree>
    <p:extLst>
      <p:ext uri="{BB962C8B-B14F-4D97-AF65-F5344CB8AC3E}">
        <p14:creationId xmlns:p14="http://schemas.microsoft.com/office/powerpoint/2010/main" val="1514827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48801-ABAA-4CF3-9CEF-86B6F813C04A}"/>
              </a:ext>
            </a:extLst>
          </p:cNvPr>
          <p:cNvSpPr>
            <a:spLocks noGrp="1"/>
          </p:cNvSpPr>
          <p:nvPr>
            <p:ph type="title"/>
          </p:nvPr>
        </p:nvSpPr>
        <p:spPr/>
        <p:txBody>
          <a:bodyPr>
            <a:normAutofit/>
          </a:bodyPr>
          <a:lstStyle/>
          <a:p>
            <a:r>
              <a:rPr lang="en-US" sz="4400"/>
              <a:t>Inpatient Prospective Payment System (IPPS) </a:t>
            </a:r>
          </a:p>
        </p:txBody>
      </p:sp>
      <p:sp>
        <p:nvSpPr>
          <p:cNvPr id="3" name="Content Placeholder 2">
            <a:extLst>
              <a:ext uri="{FF2B5EF4-FFF2-40B4-BE49-F238E27FC236}">
                <a16:creationId xmlns:a16="http://schemas.microsoft.com/office/drawing/2014/main" id="{4F7587B9-6A81-4E8F-A393-7F1368104B38}"/>
              </a:ext>
            </a:extLst>
          </p:cNvPr>
          <p:cNvSpPr>
            <a:spLocks noGrp="1"/>
          </p:cNvSpPr>
          <p:nvPr>
            <p:ph idx="1"/>
          </p:nvPr>
        </p:nvSpPr>
        <p:spPr>
          <a:xfrm>
            <a:off x="838200" y="3753464"/>
            <a:ext cx="7918174" cy="2747963"/>
          </a:xfrm>
        </p:spPr>
        <p:txBody>
          <a:bodyPr/>
          <a:lstStyle/>
          <a:p>
            <a:pPr marL="0" indent="0">
              <a:buNone/>
            </a:pPr>
            <a:r>
              <a:rPr lang="en-US"/>
              <a:t>Final Rule</a:t>
            </a:r>
          </a:p>
        </p:txBody>
      </p:sp>
    </p:spTree>
    <p:extLst>
      <p:ext uri="{BB962C8B-B14F-4D97-AF65-F5344CB8AC3E}">
        <p14:creationId xmlns:p14="http://schemas.microsoft.com/office/powerpoint/2010/main" val="2402085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2570-A5CD-4075-9240-4D2A16DFFD8C}"/>
              </a:ext>
            </a:extLst>
          </p:cNvPr>
          <p:cNvSpPr>
            <a:spLocks noGrp="1"/>
          </p:cNvSpPr>
          <p:nvPr>
            <p:ph type="title"/>
          </p:nvPr>
        </p:nvSpPr>
        <p:spPr/>
        <p:txBody>
          <a:bodyPr/>
          <a:lstStyle/>
          <a:p>
            <a:r>
              <a:rPr lang="en-US"/>
              <a:t>IPPS Final Rule	</a:t>
            </a:r>
          </a:p>
        </p:txBody>
      </p:sp>
      <p:sp>
        <p:nvSpPr>
          <p:cNvPr id="4" name="Content Placeholder 3">
            <a:extLst>
              <a:ext uri="{FF2B5EF4-FFF2-40B4-BE49-F238E27FC236}">
                <a16:creationId xmlns:a16="http://schemas.microsoft.com/office/drawing/2014/main" id="{8A23BA19-DDEB-461F-A0B7-6A562863D3D3}"/>
              </a:ext>
            </a:extLst>
          </p:cNvPr>
          <p:cNvSpPr>
            <a:spLocks noGrp="1"/>
          </p:cNvSpPr>
          <p:nvPr>
            <p:ph sz="half" idx="2"/>
          </p:nvPr>
        </p:nvSpPr>
        <p:spPr>
          <a:xfrm>
            <a:off x="836612" y="1804431"/>
            <a:ext cx="9444243" cy="4156982"/>
          </a:xfrm>
        </p:spPr>
        <p:txBody>
          <a:bodyPr>
            <a:noAutofit/>
          </a:bodyPr>
          <a:lstStyle/>
          <a:p>
            <a:r>
              <a:rPr lang="en-US" sz="2000"/>
              <a:t>Published August 1, 2023</a:t>
            </a:r>
          </a:p>
          <a:p>
            <a:r>
              <a:rPr lang="en-US" sz="2000"/>
              <a:t>Available by searching for CMS-1785-F on </a:t>
            </a:r>
            <a:r>
              <a:rPr lang="en-US" sz="2000">
                <a:hlinkClick r:id="rId3"/>
              </a:rPr>
              <a:t>www.cms.gov</a:t>
            </a:r>
            <a:r>
              <a:rPr lang="en-US" sz="2000"/>
              <a:t> </a:t>
            </a:r>
          </a:p>
        </p:txBody>
      </p:sp>
    </p:spTree>
    <p:extLst>
      <p:ext uri="{BB962C8B-B14F-4D97-AF65-F5344CB8AC3E}">
        <p14:creationId xmlns:p14="http://schemas.microsoft.com/office/powerpoint/2010/main" val="2232348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0065A-7CDD-4EA2-8CAF-76844745D3C3}"/>
              </a:ext>
            </a:extLst>
          </p:cNvPr>
          <p:cNvSpPr>
            <a:spLocks noGrp="1"/>
          </p:cNvSpPr>
          <p:nvPr>
            <p:ph type="title"/>
          </p:nvPr>
        </p:nvSpPr>
        <p:spPr/>
        <p:txBody>
          <a:bodyPr/>
          <a:lstStyle/>
          <a:p>
            <a:r>
              <a:rPr lang="en-US">
                <a:latin typeface="Courier New"/>
                <a:cs typeface="Courier New"/>
              </a:rPr>
              <a:t>Q-Apps® Re-platform</a:t>
            </a:r>
            <a:endParaRPr lang="en-US"/>
          </a:p>
        </p:txBody>
      </p:sp>
      <p:sp>
        <p:nvSpPr>
          <p:cNvPr id="4" name="Content Placeholder 3">
            <a:extLst>
              <a:ext uri="{FF2B5EF4-FFF2-40B4-BE49-F238E27FC236}">
                <a16:creationId xmlns:a16="http://schemas.microsoft.com/office/drawing/2014/main" id="{0EDBA868-3C68-CEAA-F926-EC0FC848BFB3}"/>
              </a:ext>
            </a:extLst>
          </p:cNvPr>
          <p:cNvSpPr>
            <a:spLocks noGrp="1"/>
          </p:cNvSpPr>
          <p:nvPr>
            <p:ph idx="1"/>
          </p:nvPr>
        </p:nvSpPr>
        <p:spPr>
          <a:xfrm>
            <a:off x="838200" y="1825625"/>
            <a:ext cx="10432312" cy="4351338"/>
          </a:xfrm>
        </p:spPr>
        <p:txBody>
          <a:bodyPr vert="horz" lIns="91440" tIns="45720" rIns="91440" bIns="45720" rtlCol="0" anchor="t">
            <a:normAutofit/>
          </a:bodyPr>
          <a:lstStyle/>
          <a:p>
            <a:pPr>
              <a:spcAft>
                <a:spcPts val="600"/>
              </a:spcAft>
            </a:pPr>
            <a:r>
              <a:rPr lang="en-US"/>
              <a:t>The 1</a:t>
            </a:r>
            <a:r>
              <a:rPr lang="en-US" baseline="30000"/>
              <a:t>st</a:t>
            </a:r>
            <a:r>
              <a:rPr lang="en-US"/>
              <a:t> wave of RRT partners have successfully transitioned to Q-Apps!</a:t>
            </a:r>
          </a:p>
          <a:p>
            <a:pPr lvl="1">
              <a:spcAft>
                <a:spcPts val="600"/>
              </a:spcAft>
              <a:buFont typeface="Wingdings" panose="05000000000000000000" pitchFamily="2" charset="2"/>
              <a:buChar char="ü"/>
            </a:pPr>
            <a:r>
              <a:rPr lang="en-US"/>
              <a:t>  </a:t>
            </a:r>
            <a:r>
              <a:rPr lang="en-US" sz="1800"/>
              <a:t>Centralized core measure workflows</a:t>
            </a:r>
          </a:p>
          <a:p>
            <a:pPr lvl="1">
              <a:spcAft>
                <a:spcPts val="600"/>
              </a:spcAft>
              <a:buFont typeface="Wingdings" panose="05000000000000000000" pitchFamily="2" charset="2"/>
              <a:buChar char="ü"/>
            </a:pPr>
            <a:r>
              <a:rPr lang="en-US" sz="1800"/>
              <a:t>  Improved user experience</a:t>
            </a:r>
          </a:p>
          <a:p>
            <a:pPr lvl="1">
              <a:spcAft>
                <a:spcPts val="600"/>
              </a:spcAft>
              <a:buFont typeface="Wingdings" panose="05000000000000000000" pitchFamily="2" charset="2"/>
              <a:buChar char="ü"/>
            </a:pPr>
            <a:r>
              <a:rPr lang="en-US" sz="1800"/>
              <a:t>  SOC2 + HITRUST compliance for industry-leading security</a:t>
            </a:r>
          </a:p>
          <a:p>
            <a:pPr lvl="1">
              <a:buFont typeface="Wingdings" panose="05000000000000000000" pitchFamily="2" charset="2"/>
              <a:buChar char="ü"/>
            </a:pPr>
            <a:r>
              <a:rPr lang="en-US" sz="1800"/>
              <a:t>  Cardiology, oncology, and core measure data managed in one tool</a:t>
            </a:r>
          </a:p>
          <a:p>
            <a:pPr marL="457200" lvl="1" indent="0">
              <a:buNone/>
            </a:pPr>
            <a:endParaRPr lang="en-US"/>
          </a:p>
          <a:p>
            <a:r>
              <a:rPr lang="en-US">
                <a:latin typeface="Arial"/>
                <a:cs typeface="Arial"/>
              </a:rPr>
              <a:t>Re-platform will continue through Q2 2024 on a rolling implementation.</a:t>
            </a:r>
            <a:endParaRPr lang="en-US"/>
          </a:p>
          <a:p>
            <a:endParaRPr lang="en-US"/>
          </a:p>
          <a:p>
            <a:r>
              <a:rPr lang="en-US"/>
              <a:t>Contact your Partner Success Advisor to learn more!</a:t>
            </a:r>
          </a:p>
          <a:p>
            <a:pPr marL="0" indent="0">
              <a:buNone/>
            </a:pPr>
            <a:endParaRPr lang="en-US"/>
          </a:p>
        </p:txBody>
      </p:sp>
      <p:sp>
        <p:nvSpPr>
          <p:cNvPr id="3" name="Footer Placeholder 5">
            <a:extLst>
              <a:ext uri="{FF2B5EF4-FFF2-40B4-BE49-F238E27FC236}">
                <a16:creationId xmlns:a16="http://schemas.microsoft.com/office/drawing/2014/main" id="{6C0E8BEA-3A0A-AFBC-C5F3-FDF72A2690F0}"/>
              </a:ext>
            </a:extLst>
          </p:cNvPr>
          <p:cNvSpPr txBox="1">
            <a:spLocks/>
          </p:cNvSpPr>
          <p:nvPr/>
        </p:nvSpPr>
        <p:spPr>
          <a:xfrm>
            <a:off x="664725" y="6471161"/>
            <a:ext cx="9793221" cy="365125"/>
          </a:xfrm>
          <a:prstGeom prst="rect">
            <a:avLst/>
          </a:prstGeom>
        </p:spPr>
        <p:txBody>
          <a:bodyPr anchor="ctr"/>
          <a:lstStyle>
            <a:defPPr>
              <a:defRPr lang="en-US"/>
            </a:defPPr>
            <a:lvl1pPr marL="0" algn="ctr" defTabSz="914400" rtl="0" eaLnBrk="1" latinLnBrk="0" hangingPunct="1">
              <a:defRPr sz="1200" kern="1200">
                <a:solidFill>
                  <a:schemeClr val="tx2">
                    <a:lumMod val="50000"/>
                  </a:schemeClr>
                </a:solidFill>
                <a:latin typeface="Courier New" panose="02070309020205020404" pitchFamily="49" charset="0"/>
                <a:ea typeface="+mn-ea"/>
                <a:cs typeface="Courier New" panose="020703090202050204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Q-Centrix LLC. Proprietary information. Do not copy or distribute without prior permission.</a:t>
            </a:r>
          </a:p>
        </p:txBody>
      </p:sp>
    </p:spTree>
    <p:extLst>
      <p:ext uri="{BB962C8B-B14F-4D97-AF65-F5344CB8AC3E}">
        <p14:creationId xmlns:p14="http://schemas.microsoft.com/office/powerpoint/2010/main" val="2229951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2570-A5CD-4075-9240-4D2A16DFFD8C}"/>
              </a:ext>
            </a:extLst>
          </p:cNvPr>
          <p:cNvSpPr>
            <a:spLocks noGrp="1"/>
          </p:cNvSpPr>
          <p:nvPr>
            <p:ph type="title"/>
          </p:nvPr>
        </p:nvSpPr>
        <p:spPr/>
        <p:txBody>
          <a:bodyPr/>
          <a:lstStyle/>
          <a:p>
            <a:r>
              <a:rPr lang="en-US"/>
              <a:t>IPPS Final Rule</a:t>
            </a:r>
          </a:p>
        </p:txBody>
      </p:sp>
      <p:sp>
        <p:nvSpPr>
          <p:cNvPr id="4" name="Content Placeholder 3">
            <a:extLst>
              <a:ext uri="{FF2B5EF4-FFF2-40B4-BE49-F238E27FC236}">
                <a16:creationId xmlns:a16="http://schemas.microsoft.com/office/drawing/2014/main" id="{8A23BA19-DDEB-461F-A0B7-6A562863D3D3}"/>
              </a:ext>
            </a:extLst>
          </p:cNvPr>
          <p:cNvSpPr>
            <a:spLocks noGrp="1"/>
          </p:cNvSpPr>
          <p:nvPr>
            <p:ph idx="1"/>
          </p:nvPr>
        </p:nvSpPr>
        <p:spPr>
          <a:xfrm>
            <a:off x="838200" y="1825625"/>
            <a:ext cx="9869557" cy="4351338"/>
          </a:xfrm>
        </p:spPr>
        <p:txBody>
          <a:bodyPr>
            <a:noAutofit/>
          </a:bodyPr>
          <a:lstStyle/>
          <a:p>
            <a:pPr>
              <a:spcAft>
                <a:spcPts val="800"/>
              </a:spcAft>
            </a:pPr>
            <a:r>
              <a:rPr lang="en-US" sz="1800"/>
              <a:t>Adopting three new </a:t>
            </a:r>
            <a:r>
              <a:rPr lang="en-US" sz="1800" err="1"/>
              <a:t>eCQMs</a:t>
            </a:r>
            <a:r>
              <a:rPr lang="en-US" sz="1800"/>
              <a:t> beginning with CY2025:</a:t>
            </a:r>
          </a:p>
          <a:p>
            <a:pPr lvl="1">
              <a:spcAft>
                <a:spcPts val="800"/>
              </a:spcAft>
              <a:buFont typeface="Courier New" panose="02070309020205020404" pitchFamily="49" charset="0"/>
              <a:buChar char="o"/>
            </a:pPr>
            <a:r>
              <a:rPr lang="en-US" sz="1800"/>
              <a:t>Hospital Harm – Pressure Injury</a:t>
            </a:r>
          </a:p>
          <a:p>
            <a:pPr lvl="1">
              <a:spcAft>
                <a:spcPts val="800"/>
              </a:spcAft>
              <a:buFont typeface="Courier New" panose="02070309020205020404" pitchFamily="49" charset="0"/>
              <a:buChar char="o"/>
            </a:pPr>
            <a:r>
              <a:rPr lang="en-US" sz="1800"/>
              <a:t>Hospital Harm – Acute Kidney Injury</a:t>
            </a:r>
          </a:p>
          <a:p>
            <a:pPr lvl="1">
              <a:spcAft>
                <a:spcPts val="800"/>
              </a:spcAft>
              <a:buFont typeface="Courier New" panose="02070309020205020404" pitchFamily="49" charset="0"/>
              <a:buChar char="o"/>
            </a:pPr>
            <a:r>
              <a:rPr lang="en-US" sz="1800"/>
              <a:t>Excessive Radiation Dose or Inadequate Image Quality for Diagnostic CT in Adults</a:t>
            </a:r>
          </a:p>
          <a:p>
            <a:pPr marL="914400" lvl="2" indent="0">
              <a:spcAft>
                <a:spcPts val="800"/>
              </a:spcAft>
              <a:buNone/>
            </a:pPr>
            <a:endParaRPr lang="en-US" sz="1600"/>
          </a:p>
        </p:txBody>
      </p:sp>
    </p:spTree>
    <p:extLst>
      <p:ext uri="{BB962C8B-B14F-4D97-AF65-F5344CB8AC3E}">
        <p14:creationId xmlns:p14="http://schemas.microsoft.com/office/powerpoint/2010/main" val="489907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2570-A5CD-4075-9240-4D2A16DFFD8C}"/>
              </a:ext>
            </a:extLst>
          </p:cNvPr>
          <p:cNvSpPr>
            <a:spLocks noGrp="1"/>
          </p:cNvSpPr>
          <p:nvPr>
            <p:ph type="title"/>
          </p:nvPr>
        </p:nvSpPr>
        <p:spPr/>
        <p:txBody>
          <a:bodyPr/>
          <a:lstStyle/>
          <a:p>
            <a:r>
              <a:rPr lang="en-US"/>
              <a:t>IPPS Final Rule</a:t>
            </a:r>
          </a:p>
        </p:txBody>
      </p:sp>
      <p:sp>
        <p:nvSpPr>
          <p:cNvPr id="4" name="Content Placeholder 3">
            <a:extLst>
              <a:ext uri="{FF2B5EF4-FFF2-40B4-BE49-F238E27FC236}">
                <a16:creationId xmlns:a16="http://schemas.microsoft.com/office/drawing/2014/main" id="{8A23BA19-DDEB-461F-A0B7-6A562863D3D3}"/>
              </a:ext>
            </a:extLst>
          </p:cNvPr>
          <p:cNvSpPr>
            <a:spLocks noGrp="1"/>
          </p:cNvSpPr>
          <p:nvPr>
            <p:ph idx="1"/>
          </p:nvPr>
        </p:nvSpPr>
        <p:spPr>
          <a:xfrm>
            <a:off x="838200" y="1825625"/>
            <a:ext cx="9190383" cy="4351338"/>
          </a:xfrm>
        </p:spPr>
        <p:txBody>
          <a:bodyPr>
            <a:noAutofit/>
          </a:bodyPr>
          <a:lstStyle/>
          <a:p>
            <a:pPr>
              <a:spcAft>
                <a:spcPts val="800"/>
              </a:spcAft>
            </a:pPr>
            <a:r>
              <a:rPr lang="en-US" sz="1800"/>
              <a:t>Adopting modification of three measures:</a:t>
            </a:r>
          </a:p>
          <a:p>
            <a:pPr lvl="1">
              <a:spcAft>
                <a:spcPts val="800"/>
              </a:spcAft>
              <a:buFont typeface="Courier New" panose="02070309020205020404" pitchFamily="49" charset="0"/>
              <a:buChar char="o"/>
            </a:pPr>
            <a:r>
              <a:rPr lang="en-US" sz="1800"/>
              <a:t>Hybrid Hospital-Wide All-Cause Risk Standardized Mortality (HWM) </a:t>
            </a:r>
          </a:p>
          <a:p>
            <a:pPr lvl="1">
              <a:spcAft>
                <a:spcPts val="800"/>
              </a:spcAft>
              <a:buFont typeface="Courier New" panose="02070309020205020404" pitchFamily="49" charset="0"/>
              <a:buChar char="o"/>
            </a:pPr>
            <a:r>
              <a:rPr lang="en-US" sz="1800"/>
              <a:t>Hybrid Hospital-Wide All-Cause Readmission (HWR)</a:t>
            </a:r>
          </a:p>
          <a:p>
            <a:pPr lvl="2">
              <a:spcAft>
                <a:spcPts val="800"/>
              </a:spcAft>
              <a:buFont typeface="Wingdings" panose="05000000000000000000" pitchFamily="2" charset="2"/>
              <a:buChar char="§"/>
            </a:pPr>
            <a:r>
              <a:rPr lang="en-US" sz="1800"/>
              <a:t>Include Medicare Advantage Admissions</a:t>
            </a:r>
          </a:p>
          <a:p>
            <a:pPr lvl="2">
              <a:spcAft>
                <a:spcPts val="800"/>
              </a:spcAft>
              <a:buFont typeface="Wingdings" panose="05000000000000000000" pitchFamily="2" charset="2"/>
              <a:buChar char="§"/>
            </a:pPr>
            <a:r>
              <a:rPr lang="en-US" sz="1800"/>
              <a:t>CY2025/FY2027 APU</a:t>
            </a:r>
          </a:p>
          <a:p>
            <a:pPr lvl="2">
              <a:spcAft>
                <a:spcPts val="800"/>
              </a:spcAft>
            </a:pPr>
            <a:endParaRPr lang="en-US" sz="1800"/>
          </a:p>
          <a:p>
            <a:r>
              <a:rPr lang="en-US" sz="1800"/>
              <a:t>COVID-19 Among HCP</a:t>
            </a:r>
          </a:p>
          <a:p>
            <a:pPr lvl="1">
              <a:buFont typeface="Courier New" panose="02070309020205020404" pitchFamily="49" charset="0"/>
              <a:buChar char="o"/>
            </a:pPr>
            <a:r>
              <a:rPr lang="en-US" sz="1800"/>
              <a:t>Replacing Completed Vaccination Series to “Up-to-date” Vaccination in accordance with vaccination guidance</a:t>
            </a:r>
          </a:p>
          <a:p>
            <a:pPr lvl="1">
              <a:buFont typeface="Courier New" panose="02070309020205020404" pitchFamily="49" charset="0"/>
              <a:buChar char="o"/>
            </a:pPr>
            <a:r>
              <a:rPr lang="en-US" sz="1800"/>
              <a:t>Effective 2023Q4</a:t>
            </a:r>
          </a:p>
          <a:p>
            <a:pPr lvl="1">
              <a:spcAft>
                <a:spcPts val="800"/>
              </a:spcAft>
            </a:pPr>
            <a:endParaRPr lang="en-US" sz="1800"/>
          </a:p>
          <a:p>
            <a:pPr lvl="2">
              <a:spcAft>
                <a:spcPts val="800"/>
              </a:spcAft>
            </a:pPr>
            <a:endParaRPr lang="en-US" sz="1800"/>
          </a:p>
          <a:p>
            <a:pPr lvl="2">
              <a:spcAft>
                <a:spcPts val="800"/>
              </a:spcAft>
            </a:pPr>
            <a:endParaRPr lang="en-US" sz="1800"/>
          </a:p>
          <a:p>
            <a:pPr marL="914400" lvl="2" indent="0">
              <a:spcAft>
                <a:spcPts val="800"/>
              </a:spcAft>
              <a:buNone/>
            </a:pPr>
            <a:endParaRPr lang="en-US" sz="1600"/>
          </a:p>
        </p:txBody>
      </p:sp>
    </p:spTree>
    <p:extLst>
      <p:ext uri="{BB962C8B-B14F-4D97-AF65-F5344CB8AC3E}">
        <p14:creationId xmlns:p14="http://schemas.microsoft.com/office/powerpoint/2010/main" val="4092942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2570-A5CD-4075-9240-4D2A16DFFD8C}"/>
              </a:ext>
            </a:extLst>
          </p:cNvPr>
          <p:cNvSpPr>
            <a:spLocks noGrp="1"/>
          </p:cNvSpPr>
          <p:nvPr>
            <p:ph type="title"/>
          </p:nvPr>
        </p:nvSpPr>
        <p:spPr/>
        <p:txBody>
          <a:bodyPr/>
          <a:lstStyle/>
          <a:p>
            <a:r>
              <a:rPr lang="en-US"/>
              <a:t>IPPS Final Rule</a:t>
            </a:r>
          </a:p>
        </p:txBody>
      </p:sp>
      <p:sp>
        <p:nvSpPr>
          <p:cNvPr id="4" name="Content Placeholder 3">
            <a:extLst>
              <a:ext uri="{FF2B5EF4-FFF2-40B4-BE49-F238E27FC236}">
                <a16:creationId xmlns:a16="http://schemas.microsoft.com/office/drawing/2014/main" id="{8A23BA19-DDEB-461F-A0B7-6A562863D3D3}"/>
              </a:ext>
            </a:extLst>
          </p:cNvPr>
          <p:cNvSpPr>
            <a:spLocks noGrp="1"/>
          </p:cNvSpPr>
          <p:nvPr>
            <p:ph idx="1"/>
          </p:nvPr>
        </p:nvSpPr>
        <p:spPr>
          <a:xfrm>
            <a:off x="838200" y="1465243"/>
            <a:ext cx="9869557" cy="4711720"/>
          </a:xfrm>
        </p:spPr>
        <p:txBody>
          <a:bodyPr>
            <a:noAutofit/>
          </a:bodyPr>
          <a:lstStyle/>
          <a:p>
            <a:pPr>
              <a:spcAft>
                <a:spcPts val="800"/>
              </a:spcAft>
            </a:pPr>
            <a:r>
              <a:rPr lang="en-US" sz="1800"/>
              <a:t>Adopting the removal of three measures:</a:t>
            </a:r>
          </a:p>
          <a:p>
            <a:pPr lvl="1">
              <a:spcAft>
                <a:spcPts val="800"/>
              </a:spcAft>
              <a:buFont typeface="Courier New" panose="02070309020205020404" pitchFamily="49" charset="0"/>
              <a:buChar char="o"/>
            </a:pPr>
            <a:r>
              <a:rPr lang="en-US" sz="1800"/>
              <a:t>Hospital-level Risk-standardized Complication Rate (RSCR) Following Elective Primary Total Hip Arthroplasty (THA) and/or Total Knee Arthroplasty (TKA)</a:t>
            </a:r>
          </a:p>
          <a:p>
            <a:pPr lvl="2">
              <a:spcAft>
                <a:spcPts val="800"/>
              </a:spcAft>
              <a:buFont typeface="Wingdings" panose="05000000000000000000" pitchFamily="2" charset="2"/>
              <a:buChar char="§"/>
            </a:pPr>
            <a:r>
              <a:rPr lang="en-US" sz="1800"/>
              <a:t>Remove from IQR to adopt to Hospital Value-Based Purchasing Program</a:t>
            </a:r>
          </a:p>
          <a:p>
            <a:pPr lvl="2">
              <a:spcAft>
                <a:spcPts val="800"/>
              </a:spcAft>
              <a:buFont typeface="Wingdings" panose="05000000000000000000" pitchFamily="2" charset="2"/>
              <a:buChar char="§"/>
            </a:pPr>
            <a:r>
              <a:rPr lang="en-US" sz="1800"/>
              <a:t>Effective with April 1, 2025 - March 31, 2028 reporting period</a:t>
            </a:r>
          </a:p>
          <a:p>
            <a:pPr lvl="1">
              <a:spcAft>
                <a:spcPts val="800"/>
              </a:spcAft>
            </a:pPr>
            <a:r>
              <a:rPr lang="en-US" sz="1800"/>
              <a:t>Medicare Spending Per Beneficiary (MSPB)</a:t>
            </a:r>
          </a:p>
          <a:p>
            <a:pPr lvl="2">
              <a:spcAft>
                <a:spcPts val="800"/>
              </a:spcAft>
              <a:buFont typeface="Courier New" panose="02070309020205020404" pitchFamily="49" charset="0"/>
              <a:buChar char="o"/>
            </a:pPr>
            <a:r>
              <a:rPr lang="en-US" sz="1800"/>
              <a:t>Remove from IQR to adopt to Hospital Value-Based Purchasing Program</a:t>
            </a:r>
          </a:p>
          <a:p>
            <a:pPr lvl="2">
              <a:spcAft>
                <a:spcPts val="800"/>
              </a:spcAft>
              <a:buFont typeface="Courier New" panose="02070309020205020404" pitchFamily="49" charset="0"/>
              <a:buChar char="o"/>
            </a:pPr>
            <a:r>
              <a:rPr lang="en-US" sz="1800"/>
              <a:t>Beginning with CY2026 reporting period</a:t>
            </a:r>
          </a:p>
          <a:p>
            <a:pPr lvl="1">
              <a:spcAft>
                <a:spcPts val="800"/>
              </a:spcAft>
            </a:pPr>
            <a:endParaRPr lang="en-US" sz="1800"/>
          </a:p>
          <a:p>
            <a:pPr lvl="1">
              <a:spcAft>
                <a:spcPts val="800"/>
              </a:spcAft>
            </a:pPr>
            <a:r>
              <a:rPr lang="en-US" sz="1800"/>
              <a:t>PC-01: Elective Delivery Prior to 39 Completed Weeks Gestation</a:t>
            </a:r>
          </a:p>
          <a:p>
            <a:pPr lvl="2">
              <a:spcAft>
                <a:spcPts val="800"/>
              </a:spcAft>
              <a:buFont typeface="Courier New" panose="02070309020205020404" pitchFamily="49" charset="0"/>
              <a:buChar char="o"/>
            </a:pPr>
            <a:r>
              <a:rPr lang="en-US" sz="1800"/>
              <a:t>Measure is Topped Out</a:t>
            </a:r>
          </a:p>
          <a:p>
            <a:pPr lvl="2">
              <a:spcAft>
                <a:spcPts val="800"/>
              </a:spcAft>
              <a:buFont typeface="Courier New" panose="02070309020205020404" pitchFamily="49" charset="0"/>
              <a:buChar char="o"/>
            </a:pPr>
            <a:r>
              <a:rPr lang="en-US" sz="1800"/>
              <a:t>CY2024 reporting period</a:t>
            </a:r>
          </a:p>
          <a:p>
            <a:pPr lvl="2">
              <a:spcAft>
                <a:spcPts val="800"/>
              </a:spcAft>
            </a:pPr>
            <a:endParaRPr lang="en-US" sz="1800"/>
          </a:p>
          <a:p>
            <a:pPr lvl="2">
              <a:spcAft>
                <a:spcPts val="800"/>
              </a:spcAft>
            </a:pPr>
            <a:endParaRPr lang="en-US" sz="1800"/>
          </a:p>
          <a:p>
            <a:pPr lvl="1">
              <a:spcAft>
                <a:spcPts val="800"/>
              </a:spcAft>
            </a:pPr>
            <a:endParaRPr lang="en-US" sz="1800"/>
          </a:p>
          <a:p>
            <a:pPr lvl="2">
              <a:spcAft>
                <a:spcPts val="800"/>
              </a:spcAft>
            </a:pPr>
            <a:endParaRPr lang="en-US" sz="1800"/>
          </a:p>
          <a:p>
            <a:pPr lvl="2">
              <a:spcAft>
                <a:spcPts val="800"/>
              </a:spcAft>
            </a:pPr>
            <a:endParaRPr lang="en-US" sz="1800"/>
          </a:p>
          <a:p>
            <a:pPr marL="914400" lvl="2" indent="0">
              <a:spcAft>
                <a:spcPts val="800"/>
              </a:spcAft>
              <a:buNone/>
            </a:pPr>
            <a:endParaRPr lang="en-US" sz="1600"/>
          </a:p>
        </p:txBody>
      </p:sp>
    </p:spTree>
    <p:extLst>
      <p:ext uri="{BB962C8B-B14F-4D97-AF65-F5344CB8AC3E}">
        <p14:creationId xmlns:p14="http://schemas.microsoft.com/office/powerpoint/2010/main" val="863456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48801-ABAA-4CF3-9CEF-86B6F813C04A}"/>
              </a:ext>
            </a:extLst>
          </p:cNvPr>
          <p:cNvSpPr>
            <a:spLocks noGrp="1"/>
          </p:cNvSpPr>
          <p:nvPr>
            <p:ph type="title"/>
          </p:nvPr>
        </p:nvSpPr>
        <p:spPr>
          <a:xfrm>
            <a:off x="838199" y="1641513"/>
            <a:ext cx="9848161" cy="1949986"/>
          </a:xfrm>
        </p:spPr>
        <p:txBody>
          <a:bodyPr>
            <a:normAutofit fontScale="90000"/>
          </a:bodyPr>
          <a:lstStyle/>
          <a:p>
            <a:r>
              <a:rPr lang="en-US" sz="4400"/>
              <a:t>Inpatient Psychiatric Facility </a:t>
            </a:r>
            <a:br>
              <a:rPr lang="en-US" sz="4400"/>
            </a:br>
            <a:r>
              <a:rPr lang="en-US" sz="4400"/>
              <a:t>Prospective Payment System (IPPS) </a:t>
            </a:r>
          </a:p>
        </p:txBody>
      </p:sp>
      <p:sp>
        <p:nvSpPr>
          <p:cNvPr id="3" name="Content Placeholder 2">
            <a:extLst>
              <a:ext uri="{FF2B5EF4-FFF2-40B4-BE49-F238E27FC236}">
                <a16:creationId xmlns:a16="http://schemas.microsoft.com/office/drawing/2014/main" id="{4F7587B9-6A81-4E8F-A393-7F1368104B38}"/>
              </a:ext>
            </a:extLst>
          </p:cNvPr>
          <p:cNvSpPr>
            <a:spLocks noGrp="1"/>
          </p:cNvSpPr>
          <p:nvPr>
            <p:ph idx="1"/>
          </p:nvPr>
        </p:nvSpPr>
        <p:spPr>
          <a:xfrm>
            <a:off x="838200" y="3753464"/>
            <a:ext cx="7918174" cy="2747963"/>
          </a:xfrm>
        </p:spPr>
        <p:txBody>
          <a:bodyPr/>
          <a:lstStyle/>
          <a:p>
            <a:r>
              <a:rPr lang="en-US"/>
              <a:t>Final Rule</a:t>
            </a:r>
          </a:p>
        </p:txBody>
      </p:sp>
    </p:spTree>
    <p:extLst>
      <p:ext uri="{BB962C8B-B14F-4D97-AF65-F5344CB8AC3E}">
        <p14:creationId xmlns:p14="http://schemas.microsoft.com/office/powerpoint/2010/main" val="259226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2570-A5CD-4075-9240-4D2A16DFFD8C}"/>
              </a:ext>
            </a:extLst>
          </p:cNvPr>
          <p:cNvSpPr>
            <a:spLocks noGrp="1"/>
          </p:cNvSpPr>
          <p:nvPr>
            <p:ph type="title"/>
          </p:nvPr>
        </p:nvSpPr>
        <p:spPr/>
        <p:txBody>
          <a:bodyPr/>
          <a:lstStyle/>
          <a:p>
            <a:r>
              <a:rPr lang="en-US"/>
              <a:t>IPF PPS Final Rule	</a:t>
            </a:r>
          </a:p>
        </p:txBody>
      </p:sp>
      <p:sp>
        <p:nvSpPr>
          <p:cNvPr id="4" name="Content Placeholder 3">
            <a:extLst>
              <a:ext uri="{FF2B5EF4-FFF2-40B4-BE49-F238E27FC236}">
                <a16:creationId xmlns:a16="http://schemas.microsoft.com/office/drawing/2014/main" id="{8A23BA19-DDEB-461F-A0B7-6A562863D3D3}"/>
              </a:ext>
            </a:extLst>
          </p:cNvPr>
          <p:cNvSpPr>
            <a:spLocks noGrp="1"/>
          </p:cNvSpPr>
          <p:nvPr>
            <p:ph sz="half" idx="2"/>
          </p:nvPr>
        </p:nvSpPr>
        <p:spPr>
          <a:xfrm>
            <a:off x="836612" y="1804431"/>
            <a:ext cx="9444243" cy="4156982"/>
          </a:xfrm>
        </p:spPr>
        <p:txBody>
          <a:bodyPr>
            <a:noAutofit/>
          </a:bodyPr>
          <a:lstStyle/>
          <a:p>
            <a:r>
              <a:rPr lang="en-US" sz="2000"/>
              <a:t>Available by searching for CMS-1783-F on </a:t>
            </a:r>
            <a:r>
              <a:rPr lang="en-US" sz="2000">
                <a:hlinkClick r:id="rId3"/>
              </a:rPr>
              <a:t>www.cms.gov</a:t>
            </a:r>
            <a:r>
              <a:rPr lang="en-US" sz="2000"/>
              <a:t> </a:t>
            </a:r>
          </a:p>
        </p:txBody>
      </p:sp>
    </p:spTree>
    <p:extLst>
      <p:ext uri="{BB962C8B-B14F-4D97-AF65-F5344CB8AC3E}">
        <p14:creationId xmlns:p14="http://schemas.microsoft.com/office/powerpoint/2010/main" val="3818456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2570-A5CD-4075-9240-4D2A16DFFD8C}"/>
              </a:ext>
            </a:extLst>
          </p:cNvPr>
          <p:cNvSpPr>
            <a:spLocks noGrp="1"/>
          </p:cNvSpPr>
          <p:nvPr>
            <p:ph type="title"/>
          </p:nvPr>
        </p:nvSpPr>
        <p:spPr/>
        <p:txBody>
          <a:bodyPr/>
          <a:lstStyle/>
          <a:p>
            <a:r>
              <a:rPr lang="en-US"/>
              <a:t>IPF PPS Final Rule	</a:t>
            </a:r>
          </a:p>
        </p:txBody>
      </p:sp>
      <p:sp>
        <p:nvSpPr>
          <p:cNvPr id="4" name="Content Placeholder 3">
            <a:extLst>
              <a:ext uri="{FF2B5EF4-FFF2-40B4-BE49-F238E27FC236}">
                <a16:creationId xmlns:a16="http://schemas.microsoft.com/office/drawing/2014/main" id="{8A23BA19-DDEB-461F-A0B7-6A562863D3D3}"/>
              </a:ext>
            </a:extLst>
          </p:cNvPr>
          <p:cNvSpPr>
            <a:spLocks noGrp="1"/>
          </p:cNvSpPr>
          <p:nvPr>
            <p:ph sz="half" idx="2"/>
          </p:nvPr>
        </p:nvSpPr>
        <p:spPr>
          <a:xfrm>
            <a:off x="836612" y="1804431"/>
            <a:ext cx="9444243" cy="4156982"/>
          </a:xfrm>
        </p:spPr>
        <p:txBody>
          <a:bodyPr>
            <a:noAutofit/>
          </a:bodyPr>
          <a:lstStyle/>
          <a:p>
            <a:r>
              <a:rPr lang="en-US" sz="1800"/>
              <a:t>Adopting three Health Equity Measures:</a:t>
            </a:r>
          </a:p>
          <a:p>
            <a:pPr lvl="1">
              <a:lnSpc>
                <a:spcPct val="150000"/>
              </a:lnSpc>
              <a:buFont typeface="Courier New" panose="02070309020205020404" pitchFamily="49" charset="0"/>
              <a:buChar char="o"/>
            </a:pPr>
            <a:r>
              <a:rPr lang="en-US" sz="1800"/>
              <a:t>Facility Commitment to Health Equity beginning with CY2024 discharges</a:t>
            </a:r>
          </a:p>
          <a:p>
            <a:pPr lvl="1">
              <a:lnSpc>
                <a:spcPct val="150000"/>
              </a:lnSpc>
              <a:buFont typeface="Courier New" panose="02070309020205020404" pitchFamily="49" charset="0"/>
              <a:buChar char="o"/>
            </a:pPr>
            <a:r>
              <a:rPr lang="en-US" sz="1800"/>
              <a:t>Screening for Social Drivers of Health (SDOH-1)</a:t>
            </a:r>
          </a:p>
          <a:p>
            <a:pPr lvl="2">
              <a:lnSpc>
                <a:spcPct val="100000"/>
              </a:lnSpc>
              <a:buFont typeface="Wingdings" panose="05000000000000000000" pitchFamily="2" charset="2"/>
              <a:buChar char="§"/>
            </a:pPr>
            <a:r>
              <a:rPr lang="en-US" sz="1800"/>
              <a:t>CY2024 Voluntary reporting </a:t>
            </a:r>
          </a:p>
          <a:p>
            <a:pPr lvl="2">
              <a:lnSpc>
                <a:spcPct val="100000"/>
              </a:lnSpc>
              <a:buFont typeface="Wingdings" panose="05000000000000000000" pitchFamily="2" charset="2"/>
              <a:buChar char="§"/>
            </a:pPr>
            <a:r>
              <a:rPr lang="en-US" sz="1800"/>
              <a:t>CY2025 Mandatory reporting</a:t>
            </a:r>
          </a:p>
          <a:p>
            <a:pPr lvl="1">
              <a:lnSpc>
                <a:spcPct val="150000"/>
              </a:lnSpc>
              <a:buFont typeface="Courier New" panose="02070309020205020404" pitchFamily="49" charset="0"/>
              <a:buChar char="o"/>
            </a:pPr>
            <a:r>
              <a:rPr lang="en-US" sz="1800"/>
              <a:t>Screen Positive Rate for Social Drivers of Health (SDOH-2)</a:t>
            </a:r>
          </a:p>
          <a:p>
            <a:pPr lvl="2">
              <a:lnSpc>
                <a:spcPct val="100000"/>
              </a:lnSpc>
              <a:buFont typeface="Wingdings" panose="05000000000000000000" pitchFamily="2" charset="2"/>
              <a:buChar char="§"/>
            </a:pPr>
            <a:r>
              <a:rPr lang="en-US" sz="1800"/>
              <a:t>CY2024 Voluntary reporting </a:t>
            </a:r>
          </a:p>
          <a:p>
            <a:pPr lvl="2">
              <a:lnSpc>
                <a:spcPct val="100000"/>
              </a:lnSpc>
              <a:buFont typeface="Wingdings" panose="05000000000000000000" pitchFamily="2" charset="2"/>
              <a:buChar char="§"/>
            </a:pPr>
            <a:r>
              <a:rPr lang="en-US" sz="1800"/>
              <a:t>CY2025 Mandatory reporting</a:t>
            </a:r>
          </a:p>
          <a:p>
            <a:pPr lvl="1"/>
            <a:endParaRPr lang="en-US" sz="1600"/>
          </a:p>
          <a:p>
            <a:pPr lvl="2"/>
            <a:endParaRPr lang="en-US" sz="1600"/>
          </a:p>
          <a:p>
            <a:pPr lvl="1"/>
            <a:endParaRPr lang="en-US" sz="1600"/>
          </a:p>
          <a:p>
            <a:pPr lvl="1"/>
            <a:endParaRPr lang="en-US" sz="1600"/>
          </a:p>
          <a:p>
            <a:endParaRPr lang="en-US" sz="2000"/>
          </a:p>
        </p:txBody>
      </p:sp>
    </p:spTree>
    <p:extLst>
      <p:ext uri="{BB962C8B-B14F-4D97-AF65-F5344CB8AC3E}">
        <p14:creationId xmlns:p14="http://schemas.microsoft.com/office/powerpoint/2010/main" val="1972571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2570-A5CD-4075-9240-4D2A16DFFD8C}"/>
              </a:ext>
            </a:extLst>
          </p:cNvPr>
          <p:cNvSpPr>
            <a:spLocks noGrp="1"/>
          </p:cNvSpPr>
          <p:nvPr>
            <p:ph type="title"/>
          </p:nvPr>
        </p:nvSpPr>
        <p:spPr/>
        <p:txBody>
          <a:bodyPr/>
          <a:lstStyle/>
          <a:p>
            <a:r>
              <a:rPr lang="en-US"/>
              <a:t>IPF PPS Final Rule	</a:t>
            </a:r>
          </a:p>
        </p:txBody>
      </p:sp>
      <p:sp>
        <p:nvSpPr>
          <p:cNvPr id="4" name="Content Placeholder 3">
            <a:extLst>
              <a:ext uri="{FF2B5EF4-FFF2-40B4-BE49-F238E27FC236}">
                <a16:creationId xmlns:a16="http://schemas.microsoft.com/office/drawing/2014/main" id="{8A23BA19-DDEB-461F-A0B7-6A562863D3D3}"/>
              </a:ext>
            </a:extLst>
          </p:cNvPr>
          <p:cNvSpPr>
            <a:spLocks noGrp="1"/>
          </p:cNvSpPr>
          <p:nvPr>
            <p:ph sz="half" idx="2"/>
          </p:nvPr>
        </p:nvSpPr>
        <p:spPr>
          <a:xfrm>
            <a:off x="836612" y="1804431"/>
            <a:ext cx="9444243" cy="4156982"/>
          </a:xfrm>
        </p:spPr>
        <p:txBody>
          <a:bodyPr>
            <a:noAutofit/>
          </a:bodyPr>
          <a:lstStyle/>
          <a:p>
            <a:r>
              <a:rPr lang="en-US" sz="1800"/>
              <a:t>Adopting Psychiatric Inpatient Experience (PIX) Survey</a:t>
            </a:r>
          </a:p>
          <a:p>
            <a:pPr lvl="1">
              <a:buFont typeface="Courier New" panose="02070309020205020404" pitchFamily="49" charset="0"/>
              <a:buChar char="o"/>
            </a:pPr>
            <a:r>
              <a:rPr lang="en-US" sz="1800"/>
              <a:t>CY2025 Voluntary reporting </a:t>
            </a:r>
          </a:p>
          <a:p>
            <a:pPr lvl="1">
              <a:buFont typeface="Courier New" panose="02070309020205020404" pitchFamily="49" charset="0"/>
              <a:buChar char="o"/>
            </a:pPr>
            <a:r>
              <a:rPr lang="en-US" sz="1800"/>
              <a:t>CY2026 Mandatory reporting</a:t>
            </a:r>
          </a:p>
          <a:p>
            <a:pPr lvl="2"/>
            <a:endParaRPr lang="en-US" sz="1800"/>
          </a:p>
          <a:p>
            <a:r>
              <a:rPr lang="en-US" sz="1800"/>
              <a:t>Adopting Data Validation Pilot Program</a:t>
            </a:r>
          </a:p>
          <a:p>
            <a:pPr lvl="1">
              <a:buFont typeface="Courier New" panose="02070309020205020404" pitchFamily="49" charset="0"/>
              <a:buChar char="o"/>
            </a:pPr>
            <a:r>
              <a:rPr lang="en-US" sz="1800"/>
              <a:t>CY2025</a:t>
            </a:r>
          </a:p>
          <a:p>
            <a:pPr marL="457200" lvl="1" indent="0">
              <a:buNone/>
            </a:pPr>
            <a:endParaRPr lang="en-US" sz="1400"/>
          </a:p>
          <a:p>
            <a:r>
              <a:rPr lang="en-US" sz="1800"/>
              <a:t>Modifying  COVID-19 Among HCP</a:t>
            </a:r>
          </a:p>
          <a:p>
            <a:pPr lvl="1">
              <a:buFont typeface="Courier New" panose="02070309020205020404" pitchFamily="49" charset="0"/>
              <a:buChar char="o"/>
            </a:pPr>
            <a:r>
              <a:rPr lang="en-US" sz="1800"/>
              <a:t>Replacing “Complete Vaccination Course” to “Up-to-date” Vaccination in accordance with vaccination guidance</a:t>
            </a:r>
          </a:p>
          <a:p>
            <a:pPr lvl="1">
              <a:buFont typeface="Courier New" panose="02070309020205020404" pitchFamily="49" charset="0"/>
              <a:buChar char="o"/>
            </a:pPr>
            <a:r>
              <a:rPr lang="en-US" sz="1800"/>
              <a:t>Effective 2023Q4</a:t>
            </a:r>
          </a:p>
          <a:p>
            <a:endParaRPr lang="en-US" sz="1800"/>
          </a:p>
          <a:p>
            <a:pPr lvl="1"/>
            <a:endParaRPr lang="en-US" sz="1600"/>
          </a:p>
          <a:p>
            <a:pPr lvl="2"/>
            <a:endParaRPr lang="en-US" sz="1600"/>
          </a:p>
          <a:p>
            <a:pPr lvl="1"/>
            <a:endParaRPr lang="en-US" sz="1600"/>
          </a:p>
          <a:p>
            <a:pPr lvl="1"/>
            <a:endParaRPr lang="en-US" sz="1600"/>
          </a:p>
          <a:p>
            <a:endParaRPr lang="en-US" sz="2000"/>
          </a:p>
        </p:txBody>
      </p:sp>
    </p:spTree>
    <p:extLst>
      <p:ext uri="{BB962C8B-B14F-4D97-AF65-F5344CB8AC3E}">
        <p14:creationId xmlns:p14="http://schemas.microsoft.com/office/powerpoint/2010/main" val="1959531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2570-A5CD-4075-9240-4D2A16DFFD8C}"/>
              </a:ext>
            </a:extLst>
          </p:cNvPr>
          <p:cNvSpPr>
            <a:spLocks noGrp="1"/>
          </p:cNvSpPr>
          <p:nvPr>
            <p:ph type="title"/>
          </p:nvPr>
        </p:nvSpPr>
        <p:spPr/>
        <p:txBody>
          <a:bodyPr/>
          <a:lstStyle/>
          <a:p>
            <a:r>
              <a:rPr lang="en-US"/>
              <a:t>IPF PPS Final Rule	</a:t>
            </a:r>
          </a:p>
        </p:txBody>
      </p:sp>
      <p:sp>
        <p:nvSpPr>
          <p:cNvPr id="4" name="Content Placeholder 3">
            <a:extLst>
              <a:ext uri="{FF2B5EF4-FFF2-40B4-BE49-F238E27FC236}">
                <a16:creationId xmlns:a16="http://schemas.microsoft.com/office/drawing/2014/main" id="{8A23BA19-DDEB-461F-A0B7-6A562863D3D3}"/>
              </a:ext>
            </a:extLst>
          </p:cNvPr>
          <p:cNvSpPr>
            <a:spLocks noGrp="1"/>
          </p:cNvSpPr>
          <p:nvPr>
            <p:ph sz="half" idx="2"/>
          </p:nvPr>
        </p:nvSpPr>
        <p:spPr>
          <a:xfrm>
            <a:off x="836612" y="1804431"/>
            <a:ext cx="9444243" cy="4156982"/>
          </a:xfrm>
        </p:spPr>
        <p:txBody>
          <a:bodyPr>
            <a:noAutofit/>
          </a:bodyPr>
          <a:lstStyle/>
          <a:p>
            <a:r>
              <a:rPr lang="en-US" sz="1800"/>
              <a:t>Removing two Chart-Based Measures</a:t>
            </a:r>
            <a:br>
              <a:rPr lang="en-US" sz="1800"/>
            </a:br>
            <a:endParaRPr lang="en-US" sz="1800"/>
          </a:p>
          <a:p>
            <a:pPr lvl="1">
              <a:buFont typeface="Courier New" panose="02070309020205020404" pitchFamily="49" charset="0"/>
              <a:buChar char="o"/>
            </a:pPr>
            <a:r>
              <a:rPr lang="en-US" sz="1800"/>
              <a:t>HBIPS-5/Multiple Antipsychotic Medications at Discharge with Appropriate Justification</a:t>
            </a:r>
          </a:p>
          <a:p>
            <a:pPr lvl="1">
              <a:buFont typeface="Courier New" panose="02070309020205020404" pitchFamily="49" charset="0"/>
              <a:buChar char="o"/>
            </a:pPr>
            <a:endParaRPr lang="en-US" sz="1800"/>
          </a:p>
          <a:p>
            <a:pPr lvl="1">
              <a:buFont typeface="Courier New" panose="02070309020205020404" pitchFamily="49" charset="0"/>
              <a:buChar char="o"/>
            </a:pPr>
            <a:r>
              <a:rPr lang="en-US" sz="1800"/>
              <a:t>TOB-2,2a/Tobacco Use Brief Intervention or Offered and Tobacco Use Brief Intervention Provided</a:t>
            </a:r>
          </a:p>
          <a:p>
            <a:pPr lvl="1"/>
            <a:endParaRPr lang="en-US" sz="1600"/>
          </a:p>
          <a:p>
            <a:pPr lvl="1"/>
            <a:endParaRPr lang="en-US" sz="1600"/>
          </a:p>
          <a:p>
            <a:endParaRPr lang="en-US" sz="2000"/>
          </a:p>
        </p:txBody>
      </p:sp>
    </p:spTree>
    <p:extLst>
      <p:ext uri="{BB962C8B-B14F-4D97-AF65-F5344CB8AC3E}">
        <p14:creationId xmlns:p14="http://schemas.microsoft.com/office/powerpoint/2010/main" val="2836711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2570-A5CD-4075-9240-4D2A16DFFD8C}"/>
              </a:ext>
            </a:extLst>
          </p:cNvPr>
          <p:cNvSpPr>
            <a:spLocks noGrp="1"/>
          </p:cNvSpPr>
          <p:nvPr>
            <p:ph type="title"/>
          </p:nvPr>
        </p:nvSpPr>
        <p:spPr/>
        <p:txBody>
          <a:bodyPr/>
          <a:lstStyle/>
          <a:p>
            <a:r>
              <a:rPr lang="en-US"/>
              <a:t>IPF PPS Final Rule Summary</a:t>
            </a:r>
          </a:p>
        </p:txBody>
      </p:sp>
      <p:pic>
        <p:nvPicPr>
          <p:cNvPr id="4" name="Picture 3">
            <a:extLst>
              <a:ext uri="{FF2B5EF4-FFF2-40B4-BE49-F238E27FC236}">
                <a16:creationId xmlns:a16="http://schemas.microsoft.com/office/drawing/2014/main" id="{629D0EB6-9008-9968-18DD-826BBFBAF311}"/>
              </a:ext>
            </a:extLst>
          </p:cNvPr>
          <p:cNvPicPr>
            <a:picLocks noChangeAspect="1"/>
          </p:cNvPicPr>
          <p:nvPr/>
        </p:nvPicPr>
        <p:blipFill rotWithShape="1">
          <a:blip r:embed="rId3"/>
          <a:srcRect r="20298"/>
          <a:stretch/>
        </p:blipFill>
        <p:spPr>
          <a:xfrm>
            <a:off x="2048487" y="1690688"/>
            <a:ext cx="6947596" cy="4111371"/>
          </a:xfrm>
          <a:prstGeom prst="rect">
            <a:avLst/>
          </a:prstGeom>
        </p:spPr>
      </p:pic>
    </p:spTree>
    <p:extLst>
      <p:ext uri="{BB962C8B-B14F-4D97-AF65-F5344CB8AC3E}">
        <p14:creationId xmlns:p14="http://schemas.microsoft.com/office/powerpoint/2010/main" val="1273539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DC28-E982-5DCE-5A60-C363BACCBDB1}"/>
              </a:ext>
            </a:extLst>
          </p:cNvPr>
          <p:cNvSpPr>
            <a:spLocks noGrp="1"/>
          </p:cNvSpPr>
          <p:nvPr>
            <p:ph type="title"/>
          </p:nvPr>
        </p:nvSpPr>
        <p:spPr>
          <a:xfrm>
            <a:off x="838200" y="2103437"/>
            <a:ext cx="10655729" cy="1334970"/>
          </a:xfrm>
        </p:spPr>
        <p:txBody>
          <a:bodyPr>
            <a:normAutofit/>
          </a:bodyPr>
          <a:lstStyle/>
          <a:p>
            <a:r>
              <a:rPr lang="en-US" sz="4200">
                <a:latin typeface="Courier New"/>
                <a:cs typeface="Courier New"/>
              </a:rPr>
              <a:t>Updates and Deadlines</a:t>
            </a:r>
            <a:endParaRPr lang="en-US" sz="4200"/>
          </a:p>
        </p:txBody>
      </p:sp>
    </p:spTree>
    <p:extLst>
      <p:ext uri="{BB962C8B-B14F-4D97-AF65-F5344CB8AC3E}">
        <p14:creationId xmlns:p14="http://schemas.microsoft.com/office/powerpoint/2010/main" val="1197643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EFA9A9-7B9E-F9B0-6797-69ED57769BEF}"/>
              </a:ext>
            </a:extLst>
          </p:cNvPr>
          <p:cNvSpPr>
            <a:spLocks noGrp="1"/>
          </p:cNvSpPr>
          <p:nvPr>
            <p:ph type="title"/>
          </p:nvPr>
        </p:nvSpPr>
        <p:spPr/>
        <p:txBody>
          <a:bodyPr lIns="91440" tIns="45720" rIns="91440" bIns="45720" anchor="b"/>
          <a:lstStyle/>
          <a:p>
            <a:r>
              <a:rPr lang="en-US">
                <a:latin typeface="Courier New"/>
                <a:cs typeface="Courier New"/>
              </a:rPr>
              <a:t>Sepsis</a:t>
            </a:r>
            <a:endParaRPr lang="en-US" b="1">
              <a:solidFill>
                <a:srgbClr val="005F86"/>
              </a:solidFill>
            </a:endParaRPr>
          </a:p>
        </p:txBody>
      </p:sp>
      <p:sp>
        <p:nvSpPr>
          <p:cNvPr id="9" name="Subtitle 2">
            <a:extLst>
              <a:ext uri="{FF2B5EF4-FFF2-40B4-BE49-F238E27FC236}">
                <a16:creationId xmlns:a16="http://schemas.microsoft.com/office/drawing/2014/main" id="{8B34D602-DC19-D91F-69E9-173D4274716E}"/>
              </a:ext>
            </a:extLst>
          </p:cNvPr>
          <p:cNvSpPr>
            <a:spLocks noGrp="1"/>
          </p:cNvSpPr>
          <p:nvPr>
            <p:ph idx="1"/>
          </p:nvPr>
        </p:nvSpPr>
        <p:spPr/>
        <p:txBody>
          <a:bodyPr lIns="91440" tIns="45720" rIns="91440" bIns="45720" anchor="t"/>
          <a:lstStyle/>
          <a:p>
            <a:r>
              <a:rPr lang="en-US">
                <a:latin typeface="Arial"/>
                <a:cs typeface="Arial"/>
              </a:rPr>
              <a:t>January 2024 Discharges</a:t>
            </a:r>
            <a:endParaRPr lang="en-US"/>
          </a:p>
        </p:txBody>
      </p:sp>
    </p:spTree>
    <p:custDataLst>
      <p:tags r:id="rId1"/>
    </p:custDataLst>
    <p:extLst>
      <p:ext uri="{BB962C8B-B14F-4D97-AF65-F5344CB8AC3E}">
        <p14:creationId xmlns:p14="http://schemas.microsoft.com/office/powerpoint/2010/main" val="2978061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0065A-7CDD-4EA2-8CAF-76844745D3C3}"/>
              </a:ext>
            </a:extLst>
          </p:cNvPr>
          <p:cNvSpPr>
            <a:spLocks noGrp="1"/>
          </p:cNvSpPr>
          <p:nvPr>
            <p:ph type="title"/>
          </p:nvPr>
        </p:nvSpPr>
        <p:spPr/>
        <p:txBody>
          <a:bodyPr/>
          <a:lstStyle/>
          <a:p>
            <a:r>
              <a:rPr lang="en-US">
                <a:latin typeface="Courier New"/>
                <a:cs typeface="Courier New"/>
              </a:rPr>
              <a:t>Q-Centrix (Q-Apps) Lock Dates</a:t>
            </a:r>
            <a:endParaRPr lang="en-US"/>
          </a:p>
        </p:txBody>
      </p:sp>
      <p:sp>
        <p:nvSpPr>
          <p:cNvPr id="3" name="Footer Placeholder 5">
            <a:extLst>
              <a:ext uri="{FF2B5EF4-FFF2-40B4-BE49-F238E27FC236}">
                <a16:creationId xmlns:a16="http://schemas.microsoft.com/office/drawing/2014/main" id="{6C0E8BEA-3A0A-AFBC-C5F3-FDF72A2690F0}"/>
              </a:ext>
            </a:extLst>
          </p:cNvPr>
          <p:cNvSpPr txBox="1">
            <a:spLocks/>
          </p:cNvSpPr>
          <p:nvPr/>
        </p:nvSpPr>
        <p:spPr>
          <a:xfrm>
            <a:off x="664725" y="6471161"/>
            <a:ext cx="9793221" cy="365125"/>
          </a:xfrm>
          <a:prstGeom prst="rect">
            <a:avLst/>
          </a:prstGeom>
        </p:spPr>
        <p:txBody>
          <a:bodyPr anchor="ctr"/>
          <a:lstStyle>
            <a:defPPr>
              <a:defRPr lang="en-US"/>
            </a:defPPr>
            <a:lvl1pPr marL="0" algn="ctr" defTabSz="914400" rtl="0" eaLnBrk="1" latinLnBrk="0" hangingPunct="1">
              <a:defRPr sz="1200" kern="1200">
                <a:solidFill>
                  <a:schemeClr val="tx2">
                    <a:lumMod val="50000"/>
                  </a:schemeClr>
                </a:solidFill>
                <a:latin typeface="Courier New" panose="02070309020205020404" pitchFamily="49" charset="0"/>
                <a:ea typeface="+mn-ea"/>
                <a:cs typeface="Courier New" panose="020703090202050204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Q-Centrix LLC. Proprietary information. Do not copy or distribute without prior permission.</a:t>
            </a:r>
          </a:p>
        </p:txBody>
      </p:sp>
      <p:graphicFrame>
        <p:nvGraphicFramePr>
          <p:cNvPr id="6" name="Table 5">
            <a:extLst>
              <a:ext uri="{FF2B5EF4-FFF2-40B4-BE49-F238E27FC236}">
                <a16:creationId xmlns:a16="http://schemas.microsoft.com/office/drawing/2014/main" id="{A08FA890-BD85-D3FD-F4DE-25EE74A0A94E}"/>
              </a:ext>
            </a:extLst>
          </p:cNvPr>
          <p:cNvGraphicFramePr>
            <a:graphicFrameLocks noGrp="1"/>
          </p:cNvGraphicFramePr>
          <p:nvPr>
            <p:extLst>
              <p:ext uri="{D42A27DB-BD31-4B8C-83A1-F6EECF244321}">
                <p14:modId xmlns:p14="http://schemas.microsoft.com/office/powerpoint/2010/main" val="189779433"/>
              </p:ext>
            </p:extLst>
          </p:nvPr>
        </p:nvGraphicFramePr>
        <p:xfrm>
          <a:off x="958050" y="1691339"/>
          <a:ext cx="9024702" cy="2595869"/>
        </p:xfrm>
        <a:graphic>
          <a:graphicData uri="http://schemas.openxmlformats.org/drawingml/2006/table">
            <a:tbl>
              <a:tblPr firstRow="1" bandRow="1">
                <a:tableStyleId>{5FD0F851-EC5A-4D38-B0AD-8093EC10F338}</a:tableStyleId>
              </a:tblPr>
              <a:tblGrid>
                <a:gridCol w="3223054">
                  <a:extLst>
                    <a:ext uri="{9D8B030D-6E8A-4147-A177-3AD203B41FA5}">
                      <a16:colId xmlns:a16="http://schemas.microsoft.com/office/drawing/2014/main" val="4243364346"/>
                    </a:ext>
                  </a:extLst>
                </a:gridCol>
                <a:gridCol w="5801648">
                  <a:extLst>
                    <a:ext uri="{9D8B030D-6E8A-4147-A177-3AD203B41FA5}">
                      <a16:colId xmlns:a16="http://schemas.microsoft.com/office/drawing/2014/main" val="1192056908"/>
                    </a:ext>
                  </a:extLst>
                </a:gridCol>
              </a:tblGrid>
              <a:tr h="370840">
                <a:tc>
                  <a:txBody>
                    <a:bodyPr/>
                    <a:lstStyle/>
                    <a:p>
                      <a:pPr algn="ctr"/>
                      <a:r>
                        <a:rPr lang="en-US" sz="1700" b="1">
                          <a:solidFill>
                            <a:schemeClr val="bg1"/>
                          </a:solidFill>
                          <a:latin typeface="Arial"/>
                        </a:rPr>
                        <a:t>Time Period</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accent1"/>
                    </a:solidFill>
                  </a:tcPr>
                </a:tc>
                <a:tc>
                  <a:txBody>
                    <a:bodyPr/>
                    <a:lstStyle/>
                    <a:p>
                      <a:pPr marL="0" lvl="0" indent="0" algn="ctr">
                        <a:buNone/>
                      </a:pPr>
                      <a:r>
                        <a:rPr lang="en-US" sz="1700" b="1">
                          <a:solidFill>
                            <a:schemeClr val="bg1"/>
                          </a:solidFill>
                          <a:latin typeface="Arial"/>
                        </a:rPr>
                        <a:t>Lock Date</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787140558"/>
                  </a:ext>
                </a:extLst>
              </a:tr>
              <a:tr h="370839">
                <a:tc>
                  <a:txBody>
                    <a:bodyPr/>
                    <a:lstStyle/>
                    <a:p>
                      <a:pPr lvl="0" algn="ctr">
                        <a:buNone/>
                      </a:pPr>
                      <a:r>
                        <a:rPr lang="en-US" sz="1700">
                          <a:solidFill>
                            <a:srgbClr val="000000"/>
                          </a:solidFill>
                          <a:highlight>
                            <a:srgbClr val="FFFF00"/>
                          </a:highlight>
                          <a:latin typeface="Arial"/>
                        </a:rPr>
                        <a:t>2023Q3</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700" b="0">
                          <a:solidFill>
                            <a:srgbClr val="000000"/>
                          </a:solidFill>
                          <a:highlight>
                            <a:srgbClr val="FFFF00"/>
                          </a:highlight>
                          <a:latin typeface="Arial"/>
                        </a:rPr>
                        <a:t>January 2, 2024</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1916751"/>
                  </a:ext>
                </a:extLst>
              </a:tr>
              <a:tr h="370838">
                <a:tc>
                  <a:txBody>
                    <a:bodyPr/>
                    <a:lstStyle/>
                    <a:p>
                      <a:pPr lvl="0" algn="ctr">
                        <a:buNone/>
                      </a:pPr>
                      <a:r>
                        <a:rPr lang="en-US" sz="1700">
                          <a:solidFill>
                            <a:srgbClr val="000000"/>
                          </a:solidFill>
                          <a:latin typeface="Arial"/>
                        </a:rPr>
                        <a:t>2023Q4</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700" b="0">
                          <a:solidFill>
                            <a:srgbClr val="000000"/>
                          </a:solidFill>
                          <a:latin typeface="Arial"/>
                        </a:rPr>
                        <a:t>March 22, 2024</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2663824"/>
                  </a:ext>
                </a:extLst>
              </a:tr>
              <a:tr h="370838">
                <a:tc>
                  <a:txBody>
                    <a:bodyPr/>
                    <a:lstStyle/>
                    <a:p>
                      <a:pPr lvl="0" algn="ctr">
                        <a:buNone/>
                      </a:pPr>
                      <a:r>
                        <a:rPr lang="en-US" sz="1700">
                          <a:solidFill>
                            <a:srgbClr val="000000"/>
                          </a:solidFill>
                          <a:latin typeface="Arial"/>
                        </a:rPr>
                        <a:t>2024Q1</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700" b="0">
                          <a:solidFill>
                            <a:srgbClr val="000000"/>
                          </a:solidFill>
                          <a:latin typeface="Arial"/>
                        </a:rPr>
                        <a:t>June 22, 2024</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3065479"/>
                  </a:ext>
                </a:extLst>
              </a:tr>
              <a:tr h="370838">
                <a:tc>
                  <a:txBody>
                    <a:bodyPr/>
                    <a:lstStyle/>
                    <a:p>
                      <a:pPr lvl="0" algn="ctr">
                        <a:buNone/>
                      </a:pPr>
                      <a:r>
                        <a:rPr lang="en-US" sz="1700">
                          <a:solidFill>
                            <a:srgbClr val="000000"/>
                          </a:solidFill>
                          <a:latin typeface="Arial"/>
                        </a:rPr>
                        <a:t>2024Q2</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700" b="0">
                          <a:solidFill>
                            <a:srgbClr val="000000"/>
                          </a:solidFill>
                          <a:latin typeface="Arial"/>
                        </a:rPr>
                        <a:t>September 22, 2024</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6569925"/>
                  </a:ext>
                </a:extLst>
              </a:tr>
              <a:tr h="370838">
                <a:tc>
                  <a:txBody>
                    <a:bodyPr/>
                    <a:lstStyle/>
                    <a:p>
                      <a:pPr lvl="0" algn="ctr">
                        <a:buNone/>
                      </a:pPr>
                      <a:r>
                        <a:rPr lang="en-US" sz="1700">
                          <a:solidFill>
                            <a:srgbClr val="000000"/>
                          </a:solidFill>
                          <a:latin typeface="Arial"/>
                        </a:rPr>
                        <a:t>2024Q3</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700" b="0">
                          <a:solidFill>
                            <a:srgbClr val="000000"/>
                          </a:solidFill>
                          <a:latin typeface="Arial"/>
                        </a:rPr>
                        <a:t>January 2, 2025</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9640215"/>
                  </a:ext>
                </a:extLst>
              </a:tr>
              <a:tr h="370838">
                <a:tc>
                  <a:txBody>
                    <a:bodyPr/>
                    <a:lstStyle/>
                    <a:p>
                      <a:pPr lvl="0" algn="ctr">
                        <a:buNone/>
                      </a:pPr>
                      <a:r>
                        <a:rPr lang="en-US" sz="1700">
                          <a:solidFill>
                            <a:srgbClr val="000000"/>
                          </a:solidFill>
                          <a:latin typeface="Arial"/>
                        </a:rPr>
                        <a:t>2024Q4</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700" b="0">
                          <a:solidFill>
                            <a:srgbClr val="000000"/>
                          </a:solidFill>
                          <a:latin typeface="Arial"/>
                        </a:rPr>
                        <a:t>March 22, 2025</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7200885"/>
                  </a:ext>
                </a:extLst>
              </a:tr>
            </a:tbl>
          </a:graphicData>
        </a:graphic>
      </p:graphicFrame>
      <p:sp>
        <p:nvSpPr>
          <p:cNvPr id="5" name="TextBox 4">
            <a:extLst>
              <a:ext uri="{FF2B5EF4-FFF2-40B4-BE49-F238E27FC236}">
                <a16:creationId xmlns:a16="http://schemas.microsoft.com/office/drawing/2014/main" id="{B8ABD06B-BFAD-DA93-4DB2-B9A58409374B}"/>
              </a:ext>
            </a:extLst>
          </p:cNvPr>
          <p:cNvSpPr txBox="1"/>
          <p:nvPr/>
        </p:nvSpPr>
        <p:spPr>
          <a:xfrm>
            <a:off x="833437" y="5572124"/>
            <a:ext cx="92321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6900"/>
                </a:solidFill>
                <a:latin typeface="Arial"/>
                <a:cs typeface="Arial"/>
              </a:rPr>
              <a:t>*Channel partners should check with their leadership for lock dates</a:t>
            </a:r>
            <a:endParaRPr lang="en-US"/>
          </a:p>
          <a:p>
            <a:pPr algn="l"/>
            <a:endParaRPr lang="en-US">
              <a:cs typeface="Calibri"/>
            </a:endParaRPr>
          </a:p>
        </p:txBody>
      </p:sp>
    </p:spTree>
    <p:extLst>
      <p:ext uri="{BB962C8B-B14F-4D97-AF65-F5344CB8AC3E}">
        <p14:creationId xmlns:p14="http://schemas.microsoft.com/office/powerpoint/2010/main" val="2082957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0065A-7CDD-4EA2-8CAF-76844745D3C3}"/>
              </a:ext>
            </a:extLst>
          </p:cNvPr>
          <p:cNvSpPr>
            <a:spLocks noGrp="1"/>
          </p:cNvSpPr>
          <p:nvPr>
            <p:ph type="title"/>
          </p:nvPr>
        </p:nvSpPr>
        <p:spPr/>
        <p:txBody>
          <a:bodyPr/>
          <a:lstStyle/>
          <a:p>
            <a:r>
              <a:rPr lang="en-US">
                <a:latin typeface="Courier New"/>
                <a:cs typeface="Courier New"/>
              </a:rPr>
              <a:t>CMS Submission Deadlines</a:t>
            </a:r>
            <a:endParaRPr lang="en-US"/>
          </a:p>
        </p:txBody>
      </p:sp>
      <p:sp>
        <p:nvSpPr>
          <p:cNvPr id="3" name="Footer Placeholder 5">
            <a:extLst>
              <a:ext uri="{FF2B5EF4-FFF2-40B4-BE49-F238E27FC236}">
                <a16:creationId xmlns:a16="http://schemas.microsoft.com/office/drawing/2014/main" id="{6C0E8BEA-3A0A-AFBC-C5F3-FDF72A2690F0}"/>
              </a:ext>
            </a:extLst>
          </p:cNvPr>
          <p:cNvSpPr txBox="1">
            <a:spLocks/>
          </p:cNvSpPr>
          <p:nvPr/>
        </p:nvSpPr>
        <p:spPr>
          <a:xfrm>
            <a:off x="664725" y="6471161"/>
            <a:ext cx="9793221" cy="365125"/>
          </a:xfrm>
          <a:prstGeom prst="rect">
            <a:avLst/>
          </a:prstGeom>
        </p:spPr>
        <p:txBody>
          <a:bodyPr anchor="ctr"/>
          <a:lstStyle>
            <a:defPPr>
              <a:defRPr lang="en-US"/>
            </a:defPPr>
            <a:lvl1pPr marL="0" algn="ctr" defTabSz="914400" rtl="0" eaLnBrk="1" latinLnBrk="0" hangingPunct="1">
              <a:defRPr sz="1200" kern="1200">
                <a:solidFill>
                  <a:schemeClr val="tx2">
                    <a:lumMod val="50000"/>
                  </a:schemeClr>
                </a:solidFill>
                <a:latin typeface="Courier New" panose="02070309020205020404" pitchFamily="49" charset="0"/>
                <a:ea typeface="+mn-ea"/>
                <a:cs typeface="Courier New" panose="020703090202050204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Q-Centrix LLC. Proprietary information. Do not copy or distribute without prior permission.</a:t>
            </a:r>
          </a:p>
        </p:txBody>
      </p:sp>
      <p:graphicFrame>
        <p:nvGraphicFramePr>
          <p:cNvPr id="6" name="Table 5">
            <a:extLst>
              <a:ext uri="{FF2B5EF4-FFF2-40B4-BE49-F238E27FC236}">
                <a16:creationId xmlns:a16="http://schemas.microsoft.com/office/drawing/2014/main" id="{A08FA890-BD85-D3FD-F4DE-25EE74A0A94E}"/>
              </a:ext>
            </a:extLst>
          </p:cNvPr>
          <p:cNvGraphicFramePr>
            <a:graphicFrameLocks noGrp="1"/>
          </p:cNvGraphicFramePr>
          <p:nvPr>
            <p:extLst>
              <p:ext uri="{D42A27DB-BD31-4B8C-83A1-F6EECF244321}">
                <p14:modId xmlns:p14="http://schemas.microsoft.com/office/powerpoint/2010/main" val="3209793411"/>
              </p:ext>
            </p:extLst>
          </p:nvPr>
        </p:nvGraphicFramePr>
        <p:xfrm>
          <a:off x="577050" y="1691339"/>
          <a:ext cx="10166020" cy="3390439"/>
        </p:xfrm>
        <a:graphic>
          <a:graphicData uri="http://schemas.openxmlformats.org/drawingml/2006/table">
            <a:tbl>
              <a:tblPr firstRow="1" bandRow="1">
                <a:tableStyleId>{5FD0F851-EC5A-4D38-B0AD-8093EC10F338}</a:tableStyleId>
              </a:tblPr>
              <a:tblGrid>
                <a:gridCol w="1253016">
                  <a:extLst>
                    <a:ext uri="{9D8B030D-6E8A-4147-A177-3AD203B41FA5}">
                      <a16:colId xmlns:a16="http://schemas.microsoft.com/office/drawing/2014/main" val="4243364346"/>
                    </a:ext>
                  </a:extLst>
                </a:gridCol>
                <a:gridCol w="2228251">
                  <a:extLst>
                    <a:ext uri="{9D8B030D-6E8A-4147-A177-3AD203B41FA5}">
                      <a16:colId xmlns:a16="http://schemas.microsoft.com/office/drawing/2014/main" val="1192056908"/>
                    </a:ext>
                  </a:extLst>
                </a:gridCol>
                <a:gridCol w="2228251">
                  <a:extLst>
                    <a:ext uri="{9D8B030D-6E8A-4147-A177-3AD203B41FA5}">
                      <a16:colId xmlns:a16="http://schemas.microsoft.com/office/drawing/2014/main" val="1928966288"/>
                    </a:ext>
                  </a:extLst>
                </a:gridCol>
                <a:gridCol w="2228251">
                  <a:extLst>
                    <a:ext uri="{9D8B030D-6E8A-4147-A177-3AD203B41FA5}">
                      <a16:colId xmlns:a16="http://schemas.microsoft.com/office/drawing/2014/main" val="1012917425"/>
                    </a:ext>
                  </a:extLst>
                </a:gridCol>
                <a:gridCol w="2228251">
                  <a:extLst>
                    <a:ext uri="{9D8B030D-6E8A-4147-A177-3AD203B41FA5}">
                      <a16:colId xmlns:a16="http://schemas.microsoft.com/office/drawing/2014/main" val="363458900"/>
                    </a:ext>
                  </a:extLst>
                </a:gridCol>
              </a:tblGrid>
              <a:tr h="1165411">
                <a:tc>
                  <a:txBody>
                    <a:bodyPr/>
                    <a:lstStyle/>
                    <a:p>
                      <a:pPr algn="ctr"/>
                      <a:r>
                        <a:rPr lang="en-US" sz="1600" b="1">
                          <a:solidFill>
                            <a:schemeClr val="bg1"/>
                          </a:solidFill>
                          <a:latin typeface="Arial"/>
                        </a:rPr>
                        <a:t>Time Period</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accent1"/>
                    </a:solidFill>
                  </a:tcPr>
                </a:tc>
                <a:tc>
                  <a:txBody>
                    <a:bodyPr/>
                    <a:lstStyle/>
                    <a:p>
                      <a:pPr marL="0" lvl="0" indent="0" algn="ctr">
                        <a:buNone/>
                      </a:pPr>
                      <a:r>
                        <a:rPr lang="en-US" sz="1600" b="1">
                          <a:solidFill>
                            <a:schemeClr val="bg1"/>
                          </a:solidFill>
                          <a:latin typeface="Arial"/>
                        </a:rPr>
                        <a:t>OQR ICD Population/Sampling &amp; Clinical File Deadline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accent1"/>
                    </a:solidFill>
                  </a:tcPr>
                </a:tc>
                <a:tc>
                  <a:txBody>
                    <a:bodyPr/>
                    <a:lstStyle/>
                    <a:p>
                      <a:pPr marL="0" lvl="0" indent="0" algn="ctr">
                        <a:buNone/>
                      </a:pPr>
                      <a:r>
                        <a:rPr lang="en-US" sz="1600" b="1">
                          <a:solidFill>
                            <a:schemeClr val="bg1"/>
                          </a:solidFill>
                          <a:latin typeface="Arial"/>
                        </a:rPr>
                        <a:t>IQR ICD Population/Sampling Deadline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pPr marL="0" lvl="0" indent="0" algn="ctr">
                        <a:buNone/>
                      </a:pPr>
                      <a:r>
                        <a:rPr lang="en-US" sz="1600" b="1">
                          <a:solidFill>
                            <a:schemeClr val="bg1"/>
                          </a:solidFill>
                          <a:latin typeface="Arial"/>
                        </a:rPr>
                        <a:t>IQR Clinical File Deadline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pPr marL="0" lvl="0" indent="0" algn="ctr">
                        <a:buNone/>
                      </a:pPr>
                      <a:r>
                        <a:rPr lang="en-US" sz="1600" b="1">
                          <a:solidFill>
                            <a:schemeClr val="bg1"/>
                          </a:solidFill>
                          <a:latin typeface="Arial"/>
                        </a:rPr>
                        <a:t>PC-01 Data Entry Deadline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extLst>
                  <a:ext uri="{0D108BD9-81ED-4DB2-BD59-A6C34878D82A}">
                    <a16:rowId xmlns:a16="http://schemas.microsoft.com/office/drawing/2014/main" val="1787140558"/>
                  </a:ext>
                </a:extLst>
              </a:tr>
              <a:tr h="370838">
                <a:tc>
                  <a:txBody>
                    <a:bodyPr/>
                    <a:lstStyle/>
                    <a:p>
                      <a:pPr lvl="0" algn="ctr">
                        <a:buNone/>
                      </a:pPr>
                      <a:r>
                        <a:rPr lang="en-US" sz="1600">
                          <a:solidFill>
                            <a:srgbClr val="000000"/>
                          </a:solidFill>
                          <a:highlight>
                            <a:srgbClr val="FFFF00"/>
                          </a:highlight>
                          <a:latin typeface="Arial"/>
                        </a:rPr>
                        <a:t>2023Q3</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600" b="0">
                          <a:solidFill>
                            <a:srgbClr val="000000"/>
                          </a:solidFill>
                          <a:highlight>
                            <a:srgbClr val="FFFF00"/>
                          </a:highlight>
                          <a:latin typeface="Arial"/>
                        </a:rPr>
                        <a:t>February 1, 2024</a:t>
                      </a:r>
                      <a:endParaRPr lang="en-US">
                        <a:highlight>
                          <a:srgbClr val="FFFF00"/>
                        </a:highlight>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highlight>
                            <a:srgbClr val="FFFF00"/>
                          </a:highlight>
                          <a:latin typeface="Arial"/>
                        </a:rPr>
                        <a:t>February 1, 2024</a:t>
                      </a:r>
                      <a:endParaRPr lang="en-US">
                        <a:highlight>
                          <a:srgbClr val="FFFF00"/>
                        </a:highlight>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highlight>
                            <a:srgbClr val="FFFF00"/>
                          </a:highlight>
                          <a:latin typeface="Arial"/>
                        </a:rPr>
                        <a:t>February 15, 2024</a:t>
                      </a:r>
                      <a:endParaRPr lang="en-US">
                        <a:highlight>
                          <a:srgbClr val="FFFF00"/>
                        </a:highlight>
                      </a:endParaRP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highlight>
                            <a:srgbClr val="FFFF00"/>
                          </a:highlight>
                          <a:latin typeface="Arial"/>
                        </a:rPr>
                        <a:t>February 15, 2024</a:t>
                      </a:r>
                      <a:endParaRPr lang="en-US">
                        <a:highlight>
                          <a:srgbClr val="FFFF00"/>
                        </a:highlight>
                      </a:endParaRP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487592199"/>
                  </a:ext>
                </a:extLst>
              </a:tr>
              <a:tr h="370838">
                <a:tc>
                  <a:txBody>
                    <a:bodyPr/>
                    <a:lstStyle/>
                    <a:p>
                      <a:pPr lvl="0" algn="ctr">
                        <a:buNone/>
                      </a:pPr>
                      <a:r>
                        <a:rPr lang="en-US" sz="1600">
                          <a:solidFill>
                            <a:srgbClr val="000000"/>
                          </a:solidFill>
                          <a:latin typeface="Arial"/>
                        </a:rPr>
                        <a:t>2023Q4</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600" b="0">
                          <a:solidFill>
                            <a:srgbClr val="000000"/>
                          </a:solidFill>
                          <a:latin typeface="Arial"/>
                        </a:rPr>
                        <a:t>May 1, 2024</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latin typeface="Arial"/>
                        </a:rPr>
                        <a:t>May 1, 2024</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latin typeface="Arial"/>
                        </a:rPr>
                        <a:t>May 15, 2024</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latin typeface="Arial"/>
                        </a:rPr>
                        <a:t>May 15, 2024</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560076093"/>
                  </a:ext>
                </a:extLst>
              </a:tr>
              <a:tr h="370838">
                <a:tc>
                  <a:txBody>
                    <a:bodyPr/>
                    <a:lstStyle/>
                    <a:p>
                      <a:pPr lvl="0" algn="ctr">
                        <a:buNone/>
                      </a:pPr>
                      <a:r>
                        <a:rPr lang="en-US" sz="1600">
                          <a:solidFill>
                            <a:srgbClr val="000000"/>
                          </a:solidFill>
                          <a:latin typeface="Arial"/>
                        </a:rPr>
                        <a:t>2024Q1</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600" b="0">
                          <a:solidFill>
                            <a:srgbClr val="000000"/>
                          </a:solidFill>
                          <a:latin typeface="Arial"/>
                        </a:rPr>
                        <a:t>August 1, 2024</a:t>
                      </a:r>
                      <a:endParaRPr lang="en-US"/>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600" b="0">
                          <a:solidFill>
                            <a:srgbClr val="000000"/>
                          </a:solidFill>
                          <a:latin typeface="Arial"/>
                        </a:rPr>
                        <a:t>August 1, 2024</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600" b="0">
                          <a:solidFill>
                            <a:srgbClr val="000000"/>
                          </a:solidFill>
                          <a:latin typeface="Arial"/>
                        </a:rPr>
                        <a:t>August 15, 2024</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600" b="0">
                          <a:solidFill>
                            <a:srgbClr val="000000"/>
                          </a:solidFill>
                          <a:latin typeface="Arial"/>
                        </a:rPr>
                        <a:t>August 15, 2024</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8300576"/>
                  </a:ext>
                </a:extLst>
              </a:tr>
              <a:tr h="370838">
                <a:tc>
                  <a:txBody>
                    <a:bodyPr/>
                    <a:lstStyle/>
                    <a:p>
                      <a:pPr lvl="0" algn="ctr">
                        <a:buNone/>
                      </a:pPr>
                      <a:r>
                        <a:rPr lang="en-US" sz="1600">
                          <a:solidFill>
                            <a:srgbClr val="000000"/>
                          </a:solidFill>
                          <a:latin typeface="Arial"/>
                        </a:rPr>
                        <a:t>2024Q2</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latin typeface="Arial"/>
                        </a:rPr>
                        <a:t>November 1, 2024</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latin typeface="Arial"/>
                        </a:rPr>
                        <a:t>November 1, 2024</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latin typeface="Arial"/>
                        </a:rPr>
                        <a:t>November 15, 2024</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latin typeface="Arial"/>
                        </a:rPr>
                        <a:t>November 15, 2024</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955034969"/>
                  </a:ext>
                </a:extLst>
              </a:tr>
              <a:tr h="370838">
                <a:tc>
                  <a:txBody>
                    <a:bodyPr/>
                    <a:lstStyle/>
                    <a:p>
                      <a:pPr lvl="0" algn="ctr">
                        <a:buNone/>
                      </a:pPr>
                      <a:r>
                        <a:rPr lang="en-US" sz="1600">
                          <a:solidFill>
                            <a:srgbClr val="000000"/>
                          </a:solidFill>
                          <a:latin typeface="Arial"/>
                        </a:rPr>
                        <a:t>2024Q3</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latin typeface="Arial"/>
                        </a:rPr>
                        <a:t>February 1, 2025</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latin typeface="Arial"/>
                        </a:rPr>
                        <a:t>February 1, 2025</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latin typeface="Arial"/>
                        </a:rPr>
                        <a:t>February 15, 2025</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latin typeface="Arial"/>
                        </a:rPr>
                        <a:t>February 15, 2025</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012276835"/>
                  </a:ext>
                </a:extLst>
              </a:tr>
              <a:tr h="370838">
                <a:tc>
                  <a:txBody>
                    <a:bodyPr/>
                    <a:lstStyle/>
                    <a:p>
                      <a:pPr lvl="0" algn="ctr">
                        <a:buNone/>
                      </a:pPr>
                      <a:r>
                        <a:rPr lang="en-US" sz="1600">
                          <a:solidFill>
                            <a:srgbClr val="000000"/>
                          </a:solidFill>
                          <a:latin typeface="Arial"/>
                        </a:rPr>
                        <a:t>2024Q4</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latin typeface="Arial"/>
                        </a:rPr>
                        <a:t>May 1, 2025</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latin typeface="Arial"/>
                        </a:rPr>
                        <a:t>May 1, 2025</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latin typeface="Arial"/>
                        </a:rPr>
                        <a:t>May 15, 2025</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lvl="0" indent="0" algn="ctr">
                        <a:buNone/>
                      </a:pPr>
                      <a:r>
                        <a:rPr lang="en-US" sz="1600" b="0">
                          <a:solidFill>
                            <a:srgbClr val="000000"/>
                          </a:solidFill>
                          <a:latin typeface="Arial"/>
                        </a:rPr>
                        <a:t>May 15, 2025</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813702800"/>
                  </a:ext>
                </a:extLst>
              </a:tr>
            </a:tbl>
          </a:graphicData>
        </a:graphic>
      </p:graphicFrame>
    </p:spTree>
    <p:extLst>
      <p:ext uri="{BB962C8B-B14F-4D97-AF65-F5344CB8AC3E}">
        <p14:creationId xmlns:p14="http://schemas.microsoft.com/office/powerpoint/2010/main" val="1710184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0065A-7CDD-4EA2-8CAF-76844745D3C3}"/>
              </a:ext>
            </a:extLst>
          </p:cNvPr>
          <p:cNvSpPr>
            <a:spLocks noGrp="1"/>
          </p:cNvSpPr>
          <p:nvPr>
            <p:ph type="title"/>
          </p:nvPr>
        </p:nvSpPr>
        <p:spPr/>
        <p:txBody>
          <a:bodyPr/>
          <a:lstStyle/>
          <a:p>
            <a:r>
              <a:rPr lang="en-US">
                <a:latin typeface="Courier New"/>
                <a:cs typeface="Courier New"/>
              </a:rPr>
              <a:t>TJC DDSP Submission Deadline CY 2024</a:t>
            </a:r>
            <a:endParaRPr lang="en-US"/>
          </a:p>
        </p:txBody>
      </p:sp>
      <p:sp>
        <p:nvSpPr>
          <p:cNvPr id="3" name="Footer Placeholder 5">
            <a:extLst>
              <a:ext uri="{FF2B5EF4-FFF2-40B4-BE49-F238E27FC236}">
                <a16:creationId xmlns:a16="http://schemas.microsoft.com/office/drawing/2014/main" id="{6C0E8BEA-3A0A-AFBC-C5F3-FDF72A2690F0}"/>
              </a:ext>
            </a:extLst>
          </p:cNvPr>
          <p:cNvSpPr txBox="1">
            <a:spLocks/>
          </p:cNvSpPr>
          <p:nvPr/>
        </p:nvSpPr>
        <p:spPr>
          <a:xfrm>
            <a:off x="664725" y="6471161"/>
            <a:ext cx="9793221" cy="365125"/>
          </a:xfrm>
          <a:prstGeom prst="rect">
            <a:avLst/>
          </a:prstGeom>
        </p:spPr>
        <p:txBody>
          <a:bodyPr anchor="ctr"/>
          <a:lstStyle>
            <a:defPPr>
              <a:defRPr lang="en-US"/>
            </a:defPPr>
            <a:lvl1pPr marL="0" algn="ctr" defTabSz="914400" rtl="0" eaLnBrk="1" latinLnBrk="0" hangingPunct="1">
              <a:defRPr sz="1200" kern="1200">
                <a:solidFill>
                  <a:schemeClr val="tx2">
                    <a:lumMod val="50000"/>
                  </a:schemeClr>
                </a:solidFill>
                <a:latin typeface="Courier New" panose="02070309020205020404" pitchFamily="49" charset="0"/>
                <a:ea typeface="+mn-ea"/>
                <a:cs typeface="Courier New" panose="020703090202050204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Q-Centrix LLC. Proprietary information. Do not copy or distribute without prior permission.</a:t>
            </a:r>
          </a:p>
        </p:txBody>
      </p:sp>
      <p:graphicFrame>
        <p:nvGraphicFramePr>
          <p:cNvPr id="6" name="Table 5">
            <a:extLst>
              <a:ext uri="{FF2B5EF4-FFF2-40B4-BE49-F238E27FC236}">
                <a16:creationId xmlns:a16="http://schemas.microsoft.com/office/drawing/2014/main" id="{A08FA890-BD85-D3FD-F4DE-25EE74A0A94E}"/>
              </a:ext>
            </a:extLst>
          </p:cNvPr>
          <p:cNvGraphicFramePr>
            <a:graphicFrameLocks noGrp="1"/>
          </p:cNvGraphicFramePr>
          <p:nvPr>
            <p:extLst>
              <p:ext uri="{D42A27DB-BD31-4B8C-83A1-F6EECF244321}">
                <p14:modId xmlns:p14="http://schemas.microsoft.com/office/powerpoint/2010/main" val="321646291"/>
              </p:ext>
            </p:extLst>
          </p:nvPr>
        </p:nvGraphicFramePr>
        <p:xfrm>
          <a:off x="958050" y="1691339"/>
          <a:ext cx="9024702" cy="2629841"/>
        </p:xfrm>
        <a:graphic>
          <a:graphicData uri="http://schemas.openxmlformats.org/drawingml/2006/table">
            <a:tbl>
              <a:tblPr firstRow="1" bandRow="1">
                <a:tableStyleId>{5FD0F851-EC5A-4D38-B0AD-8093EC10F338}</a:tableStyleId>
              </a:tblPr>
              <a:tblGrid>
                <a:gridCol w="3223054">
                  <a:extLst>
                    <a:ext uri="{9D8B030D-6E8A-4147-A177-3AD203B41FA5}">
                      <a16:colId xmlns:a16="http://schemas.microsoft.com/office/drawing/2014/main" val="4243364346"/>
                    </a:ext>
                  </a:extLst>
                </a:gridCol>
                <a:gridCol w="5801648">
                  <a:extLst>
                    <a:ext uri="{9D8B030D-6E8A-4147-A177-3AD203B41FA5}">
                      <a16:colId xmlns:a16="http://schemas.microsoft.com/office/drawing/2014/main" val="1192056908"/>
                    </a:ext>
                  </a:extLst>
                </a:gridCol>
              </a:tblGrid>
              <a:tr h="404812">
                <a:tc>
                  <a:txBody>
                    <a:bodyPr/>
                    <a:lstStyle/>
                    <a:p>
                      <a:pPr algn="ctr"/>
                      <a:r>
                        <a:rPr lang="en-US" sz="1700" b="1">
                          <a:solidFill>
                            <a:schemeClr val="bg1"/>
                          </a:solidFill>
                          <a:latin typeface="Arial"/>
                        </a:rPr>
                        <a:t>Time Period</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accent1"/>
                    </a:solidFill>
                  </a:tcPr>
                </a:tc>
                <a:tc>
                  <a:txBody>
                    <a:bodyPr/>
                    <a:lstStyle/>
                    <a:p>
                      <a:pPr marL="0" lvl="0" indent="0" algn="ctr">
                        <a:buNone/>
                      </a:pPr>
                      <a:r>
                        <a:rPr lang="en-US" sz="1700" b="1">
                          <a:solidFill>
                            <a:schemeClr val="bg1"/>
                          </a:solidFill>
                          <a:latin typeface="Arial"/>
                        </a:rPr>
                        <a:t>Lock Date</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787140558"/>
                  </a:ext>
                </a:extLst>
              </a:tr>
              <a:tr h="370839">
                <a:tc>
                  <a:txBody>
                    <a:bodyPr/>
                    <a:lstStyle/>
                    <a:p>
                      <a:pPr lvl="0" algn="ctr">
                        <a:buNone/>
                      </a:pPr>
                      <a:r>
                        <a:rPr lang="en-US" sz="1700">
                          <a:solidFill>
                            <a:srgbClr val="000000"/>
                          </a:solidFill>
                          <a:highlight>
                            <a:srgbClr val="FFFF00"/>
                          </a:highlight>
                          <a:latin typeface="Arial"/>
                        </a:rPr>
                        <a:t>2023Q3</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700" b="0">
                          <a:solidFill>
                            <a:srgbClr val="000000"/>
                          </a:solidFill>
                          <a:highlight>
                            <a:srgbClr val="FFFF00"/>
                          </a:highlight>
                          <a:latin typeface="Arial"/>
                        </a:rPr>
                        <a:t>December 30, 2023</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1916751"/>
                  </a:ext>
                </a:extLst>
              </a:tr>
              <a:tr h="370838">
                <a:tc>
                  <a:txBody>
                    <a:bodyPr/>
                    <a:lstStyle/>
                    <a:p>
                      <a:pPr lvl="0" algn="ctr">
                        <a:buNone/>
                      </a:pPr>
                      <a:r>
                        <a:rPr lang="en-US" sz="1700">
                          <a:solidFill>
                            <a:srgbClr val="000000"/>
                          </a:solidFill>
                          <a:latin typeface="Arial"/>
                        </a:rPr>
                        <a:t>2023Q4</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700" b="0">
                          <a:solidFill>
                            <a:srgbClr val="000000"/>
                          </a:solidFill>
                          <a:latin typeface="Arial"/>
                        </a:rPr>
                        <a:t>March 31, 2024</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2663824"/>
                  </a:ext>
                </a:extLst>
              </a:tr>
              <a:tr h="370838">
                <a:tc>
                  <a:txBody>
                    <a:bodyPr/>
                    <a:lstStyle/>
                    <a:p>
                      <a:pPr lvl="0" algn="ctr">
                        <a:buNone/>
                      </a:pPr>
                      <a:r>
                        <a:rPr lang="en-US" sz="1700">
                          <a:solidFill>
                            <a:srgbClr val="000000"/>
                          </a:solidFill>
                          <a:latin typeface="Arial"/>
                        </a:rPr>
                        <a:t>2024Q1</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700" b="0">
                          <a:solidFill>
                            <a:srgbClr val="000000"/>
                          </a:solidFill>
                          <a:latin typeface="Arial"/>
                        </a:rPr>
                        <a:t>June 30, 2024</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3065479"/>
                  </a:ext>
                </a:extLst>
              </a:tr>
              <a:tr h="370838">
                <a:tc>
                  <a:txBody>
                    <a:bodyPr/>
                    <a:lstStyle/>
                    <a:p>
                      <a:pPr lvl="0" algn="ctr">
                        <a:buNone/>
                      </a:pPr>
                      <a:r>
                        <a:rPr lang="en-US" sz="1700">
                          <a:solidFill>
                            <a:srgbClr val="000000"/>
                          </a:solidFill>
                          <a:latin typeface="Arial"/>
                        </a:rPr>
                        <a:t>2024Q2</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700" b="0">
                          <a:solidFill>
                            <a:srgbClr val="000000"/>
                          </a:solidFill>
                          <a:latin typeface="Arial"/>
                        </a:rPr>
                        <a:t>September 30, 2024</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6569925"/>
                  </a:ext>
                </a:extLst>
              </a:tr>
              <a:tr h="370838">
                <a:tc>
                  <a:txBody>
                    <a:bodyPr/>
                    <a:lstStyle/>
                    <a:p>
                      <a:pPr lvl="0" algn="ctr">
                        <a:buNone/>
                      </a:pPr>
                      <a:r>
                        <a:rPr lang="en-US" sz="1700">
                          <a:solidFill>
                            <a:srgbClr val="000000"/>
                          </a:solidFill>
                          <a:latin typeface="Arial"/>
                        </a:rPr>
                        <a:t>2024Q3</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700" b="0">
                          <a:solidFill>
                            <a:srgbClr val="000000"/>
                          </a:solidFill>
                          <a:latin typeface="Arial"/>
                        </a:rPr>
                        <a:t>December 30, 2024</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3460070"/>
                  </a:ext>
                </a:extLst>
              </a:tr>
              <a:tr h="370838">
                <a:tc>
                  <a:txBody>
                    <a:bodyPr/>
                    <a:lstStyle/>
                    <a:p>
                      <a:pPr lvl="0" algn="ctr">
                        <a:buNone/>
                      </a:pPr>
                      <a:r>
                        <a:rPr lang="en-US" sz="1700">
                          <a:solidFill>
                            <a:srgbClr val="000000"/>
                          </a:solidFill>
                          <a:latin typeface="Arial"/>
                        </a:rPr>
                        <a:t>2024Q4</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indent="0" algn="ctr">
                        <a:buNone/>
                      </a:pPr>
                      <a:r>
                        <a:rPr lang="en-US" sz="1700" b="0">
                          <a:solidFill>
                            <a:srgbClr val="000000"/>
                          </a:solidFill>
                          <a:latin typeface="Arial"/>
                        </a:rPr>
                        <a:t>March 31, 2025</a:t>
                      </a:r>
                      <a:endParaRPr lang="en-US"/>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3564959"/>
                  </a:ext>
                </a:extLst>
              </a:tr>
            </a:tbl>
          </a:graphicData>
        </a:graphic>
      </p:graphicFrame>
    </p:spTree>
    <p:extLst>
      <p:ext uri="{BB962C8B-B14F-4D97-AF65-F5344CB8AC3E}">
        <p14:creationId xmlns:p14="http://schemas.microsoft.com/office/powerpoint/2010/main" val="3860364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E1FFD-75B5-4DD3-B819-F8EBECE4D46C}"/>
              </a:ext>
            </a:extLst>
          </p:cNvPr>
          <p:cNvSpPr>
            <a:spLocks noGrp="1"/>
          </p:cNvSpPr>
          <p:nvPr>
            <p:ph type="title"/>
          </p:nvPr>
        </p:nvSpPr>
        <p:spPr/>
        <p:txBody>
          <a:bodyPr/>
          <a:lstStyle/>
          <a:p>
            <a:r>
              <a:rPr lang="en-US">
                <a:latin typeface="Courier New"/>
                <a:cs typeface="Courier New"/>
              </a:rPr>
              <a:t>Q-Centrix</a:t>
            </a:r>
            <a:br>
              <a:rPr lang="en-US">
                <a:latin typeface="Courier New"/>
                <a:cs typeface="Courier New"/>
              </a:rPr>
            </a:br>
            <a:br>
              <a:rPr lang="en-US">
                <a:latin typeface="Courier New"/>
                <a:cs typeface="Courier New"/>
              </a:rPr>
            </a:br>
            <a:r>
              <a:rPr lang="en-US">
                <a:latin typeface="Courier New"/>
                <a:cs typeface="Courier New"/>
              </a:rPr>
              <a:t>Clinical Data </a:t>
            </a:r>
            <a:br>
              <a:rPr lang="en-US">
                <a:latin typeface="Courier New"/>
                <a:cs typeface="Courier New"/>
              </a:rPr>
            </a:br>
            <a:r>
              <a:rPr lang="en-US">
                <a:latin typeface="Courier New"/>
                <a:cs typeface="Courier New"/>
              </a:rPr>
              <a:t>With a Purpose®</a:t>
            </a:r>
            <a:endParaRPr lang="en-US"/>
          </a:p>
        </p:txBody>
      </p:sp>
    </p:spTree>
    <p:extLst>
      <p:ext uri="{BB962C8B-B14F-4D97-AF65-F5344CB8AC3E}">
        <p14:creationId xmlns:p14="http://schemas.microsoft.com/office/powerpoint/2010/main" val="11295388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DC28-E982-5DCE-5A60-C363BACCBDB1}"/>
              </a:ext>
            </a:extLst>
          </p:cNvPr>
          <p:cNvSpPr>
            <a:spLocks noGrp="1"/>
          </p:cNvSpPr>
          <p:nvPr>
            <p:ph type="title"/>
          </p:nvPr>
        </p:nvSpPr>
        <p:spPr>
          <a:xfrm>
            <a:off x="838200" y="2103437"/>
            <a:ext cx="10655729" cy="1334970"/>
          </a:xfrm>
        </p:spPr>
        <p:txBody>
          <a:bodyPr>
            <a:normAutofit/>
          </a:bodyPr>
          <a:lstStyle/>
          <a:p>
            <a:r>
              <a:rPr lang="en-US" sz="4200">
                <a:latin typeface="Courier New"/>
                <a:cs typeface="Courier New"/>
              </a:rPr>
              <a:t>Thank you</a:t>
            </a:r>
            <a:endParaRPr lang="en-US" sz="4200"/>
          </a:p>
        </p:txBody>
      </p:sp>
      <p:sp>
        <p:nvSpPr>
          <p:cNvPr id="3" name="Content Placeholder 2">
            <a:extLst>
              <a:ext uri="{FF2B5EF4-FFF2-40B4-BE49-F238E27FC236}">
                <a16:creationId xmlns:a16="http://schemas.microsoft.com/office/drawing/2014/main" id="{1BCE2121-9F2B-168D-397D-9BA335AC6444}"/>
              </a:ext>
            </a:extLst>
          </p:cNvPr>
          <p:cNvSpPr>
            <a:spLocks noGrp="1"/>
          </p:cNvSpPr>
          <p:nvPr>
            <p:ph idx="1"/>
          </p:nvPr>
        </p:nvSpPr>
        <p:spPr>
          <a:xfrm>
            <a:off x="838200" y="3428999"/>
            <a:ext cx="6894443" cy="2747963"/>
          </a:xfrm>
        </p:spPr>
        <p:txBody>
          <a:bodyPr vert="horz" lIns="91440" tIns="45720" rIns="91440" bIns="45720" rtlCol="0" anchor="t">
            <a:normAutofit/>
          </a:bodyPr>
          <a:lstStyle/>
          <a:p>
            <a:r>
              <a:rPr lang="en-US">
                <a:latin typeface="Arial"/>
                <a:ea typeface="Source Sans Pro Semibold"/>
                <a:cs typeface="Arial"/>
              </a:rPr>
              <a:t>Questions?</a:t>
            </a:r>
          </a:p>
          <a:p>
            <a:r>
              <a:rPr lang="en-US" sz="2200" b="0">
                <a:solidFill>
                  <a:schemeClr val="tx2"/>
                </a:solidFill>
                <a:latin typeface="Arial"/>
                <a:ea typeface="Source Sans Pro Semibold"/>
                <a:cs typeface="Arial"/>
              </a:rPr>
              <a:t>If you have a question, please submit: </a:t>
            </a:r>
          </a:p>
          <a:p>
            <a:r>
              <a:rPr lang="en-US" sz="2200" b="0">
                <a:latin typeface="Arial"/>
                <a:ea typeface="Source Sans Pro Semibold"/>
                <a:cs typeface="Arial"/>
              </a:rPr>
              <a:t>support@q-centrix.com</a:t>
            </a:r>
            <a:endParaRPr lang="en-US" sz="2200" b="0"/>
          </a:p>
        </p:txBody>
      </p:sp>
    </p:spTree>
    <p:extLst>
      <p:ext uri="{BB962C8B-B14F-4D97-AF65-F5344CB8AC3E}">
        <p14:creationId xmlns:p14="http://schemas.microsoft.com/office/powerpoint/2010/main" val="2679363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D0A2-4B04-C119-27C5-F542EC65551A}"/>
              </a:ext>
            </a:extLst>
          </p:cNvPr>
          <p:cNvSpPr>
            <a:spLocks noGrp="1"/>
          </p:cNvSpPr>
          <p:nvPr>
            <p:ph type="title"/>
          </p:nvPr>
        </p:nvSpPr>
        <p:spPr/>
        <p:txBody>
          <a:bodyPr/>
          <a:lstStyle/>
          <a:p>
            <a:r>
              <a:rPr lang="en-US"/>
              <a:t>Intro to Data Dictionary</a:t>
            </a:r>
          </a:p>
        </p:txBody>
      </p:sp>
      <p:sp>
        <p:nvSpPr>
          <p:cNvPr id="3" name="Content Placeholder 2">
            <a:extLst>
              <a:ext uri="{FF2B5EF4-FFF2-40B4-BE49-F238E27FC236}">
                <a16:creationId xmlns:a16="http://schemas.microsoft.com/office/drawing/2014/main" id="{31CE80DC-FAAA-329A-F61A-18E6282B3B15}"/>
              </a:ext>
            </a:extLst>
          </p:cNvPr>
          <p:cNvSpPr>
            <a:spLocks noGrp="1"/>
          </p:cNvSpPr>
          <p:nvPr>
            <p:ph idx="1"/>
          </p:nvPr>
        </p:nvSpPr>
        <p:spPr>
          <a:xfrm>
            <a:off x="838200" y="1549400"/>
            <a:ext cx="9458325" cy="4351338"/>
          </a:xfrm>
        </p:spPr>
        <p:txBody>
          <a:bodyPr/>
          <a:lstStyle/>
          <a:p>
            <a:r>
              <a:rPr lang="en-US"/>
              <a:t>Added guidance under “General Abstraction Guidelines”</a:t>
            </a:r>
          </a:p>
        </p:txBody>
      </p:sp>
      <p:graphicFrame>
        <p:nvGraphicFramePr>
          <p:cNvPr id="4" name="Table 4">
            <a:extLst>
              <a:ext uri="{FF2B5EF4-FFF2-40B4-BE49-F238E27FC236}">
                <a16:creationId xmlns:a16="http://schemas.microsoft.com/office/drawing/2014/main" id="{BB7B97DC-4AAD-6D82-9C80-0C64D3B29130}"/>
              </a:ext>
            </a:extLst>
          </p:cNvPr>
          <p:cNvGraphicFramePr>
            <a:graphicFrameLocks noGrp="1"/>
          </p:cNvGraphicFramePr>
          <p:nvPr/>
        </p:nvGraphicFramePr>
        <p:xfrm>
          <a:off x="1155700" y="2424641"/>
          <a:ext cx="8321675" cy="2382520"/>
        </p:xfrm>
        <a:graphic>
          <a:graphicData uri="http://schemas.openxmlformats.org/drawingml/2006/table">
            <a:tbl>
              <a:tblPr firstRow="1" bandRow="1">
                <a:tableStyleId>{5C22544A-7EE6-4342-B048-85BDC9FD1C3A}</a:tableStyleId>
              </a:tblPr>
              <a:tblGrid>
                <a:gridCol w="8321675">
                  <a:extLst>
                    <a:ext uri="{9D8B030D-6E8A-4147-A177-3AD203B41FA5}">
                      <a16:colId xmlns:a16="http://schemas.microsoft.com/office/drawing/2014/main" val="213962021"/>
                    </a:ext>
                  </a:extLst>
                </a:gridCol>
              </a:tblGrid>
              <a:tr h="370840">
                <a:tc>
                  <a:txBody>
                    <a:bodyPr/>
                    <a:lstStyle/>
                    <a:p>
                      <a:pPr algn="ctr"/>
                      <a:r>
                        <a:rPr lang="en-US">
                          <a:latin typeface="Arial" panose="020B0604020202020204" pitchFamily="34" charset="0"/>
                          <a:cs typeface="Arial" panose="020B0604020202020204" pitchFamily="34" charset="0"/>
                        </a:rPr>
                        <a:t>January 2024 (New)</a:t>
                      </a:r>
                    </a:p>
                  </a:txBody>
                  <a:tcPr>
                    <a:solidFill>
                      <a:schemeClr val="accent4"/>
                    </a:solidFill>
                  </a:tcPr>
                </a:tc>
                <a:extLst>
                  <a:ext uri="{0D108BD9-81ED-4DB2-BD59-A6C34878D82A}">
                    <a16:rowId xmlns:a16="http://schemas.microsoft.com/office/drawing/2014/main" val="1923382895"/>
                  </a:ext>
                </a:extLst>
              </a:tr>
              <a:tr h="370840">
                <a:tc>
                  <a:txBody>
                    <a:bodyPr/>
                    <a:lstStyle/>
                    <a:p>
                      <a:r>
                        <a:rPr lang="en-US">
                          <a:solidFill>
                            <a:srgbClr val="5E5E5E"/>
                          </a:solidFill>
                          <a:latin typeface="Arial" panose="020B0604020202020204" pitchFamily="34" charset="0"/>
                          <a:cs typeface="Arial" panose="020B0604020202020204" pitchFamily="34" charset="0"/>
                        </a:rPr>
                        <a:t>All medical records must be promptly completed. Every medical record must be</a:t>
                      </a:r>
                    </a:p>
                    <a:p>
                      <a:r>
                        <a:rPr lang="en-US">
                          <a:solidFill>
                            <a:srgbClr val="5E5E5E"/>
                          </a:solidFill>
                          <a:latin typeface="Arial" panose="020B0604020202020204" pitchFamily="34" charset="0"/>
                          <a:cs typeface="Arial" panose="020B0604020202020204" pitchFamily="34" charset="0"/>
                        </a:rPr>
                        <a:t>complete with all documentation of orders, diagnosis, evaluations, treatments, test results, care plans, discharge plans, consents, interventions, discharge summary, and care provided along with the patient’s response to those treatments, interventions, and care. The record must be completed promptly after discharge in accordance with State law and hospital policy but no later than 30 days after discharge [42CFR482.24(b)]. </a:t>
                      </a:r>
                      <a:endParaRPr lang="en-US">
                        <a:solidFill>
                          <a:srgbClr val="5E5E5E"/>
                        </a:solidFill>
                        <a:highlight>
                          <a:srgbClr val="FFFF00"/>
                        </a:highligh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10907398"/>
                  </a:ext>
                </a:extLst>
              </a:tr>
            </a:tbl>
          </a:graphicData>
        </a:graphic>
      </p:graphicFrame>
    </p:spTree>
    <p:custDataLst>
      <p:tags r:id="rId1"/>
    </p:custDataLst>
    <p:extLst>
      <p:ext uri="{BB962C8B-B14F-4D97-AF65-F5344CB8AC3E}">
        <p14:creationId xmlns:p14="http://schemas.microsoft.com/office/powerpoint/2010/main" val="2408724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D0A2-4B04-C119-27C5-F542EC65551A}"/>
              </a:ext>
            </a:extLst>
          </p:cNvPr>
          <p:cNvSpPr>
            <a:spLocks noGrp="1"/>
          </p:cNvSpPr>
          <p:nvPr>
            <p:ph type="title"/>
          </p:nvPr>
        </p:nvSpPr>
        <p:spPr>
          <a:xfrm>
            <a:off x="838200" y="365126"/>
            <a:ext cx="10515600" cy="730250"/>
          </a:xfrm>
        </p:spPr>
        <p:txBody>
          <a:bodyPr/>
          <a:lstStyle/>
          <a:p>
            <a:r>
              <a:rPr lang="en-US"/>
              <a:t>Crystalloid Fluids</a:t>
            </a:r>
          </a:p>
        </p:txBody>
      </p:sp>
      <p:sp>
        <p:nvSpPr>
          <p:cNvPr id="3" name="Content Placeholder 2">
            <a:extLst>
              <a:ext uri="{FF2B5EF4-FFF2-40B4-BE49-F238E27FC236}">
                <a16:creationId xmlns:a16="http://schemas.microsoft.com/office/drawing/2014/main" id="{31CE80DC-FAAA-329A-F61A-18E6282B3B15}"/>
              </a:ext>
            </a:extLst>
          </p:cNvPr>
          <p:cNvSpPr>
            <a:spLocks noGrp="1"/>
          </p:cNvSpPr>
          <p:nvPr>
            <p:ph idx="1"/>
          </p:nvPr>
        </p:nvSpPr>
        <p:spPr>
          <a:xfrm>
            <a:off x="838200" y="1095376"/>
            <a:ext cx="9458325" cy="857249"/>
          </a:xfrm>
        </p:spPr>
        <p:txBody>
          <a:bodyPr>
            <a:normAutofit/>
          </a:bodyPr>
          <a:lstStyle/>
          <a:p>
            <a:r>
              <a:rPr lang="en-US" sz="2200"/>
              <a:t>Added guidance for when there are multiple orders for lesser volumes</a:t>
            </a:r>
          </a:p>
        </p:txBody>
      </p:sp>
      <p:graphicFrame>
        <p:nvGraphicFramePr>
          <p:cNvPr id="4" name="Table 4">
            <a:extLst>
              <a:ext uri="{FF2B5EF4-FFF2-40B4-BE49-F238E27FC236}">
                <a16:creationId xmlns:a16="http://schemas.microsoft.com/office/drawing/2014/main" id="{BB7B97DC-4AAD-6D82-9C80-0C64D3B29130}"/>
              </a:ext>
            </a:extLst>
          </p:cNvPr>
          <p:cNvGraphicFramePr>
            <a:graphicFrameLocks noGrp="1"/>
          </p:cNvGraphicFramePr>
          <p:nvPr>
            <p:extLst>
              <p:ext uri="{D42A27DB-BD31-4B8C-83A1-F6EECF244321}">
                <p14:modId xmlns:p14="http://schemas.microsoft.com/office/powerpoint/2010/main" val="3831623899"/>
              </p:ext>
            </p:extLst>
          </p:nvPr>
        </p:nvGraphicFramePr>
        <p:xfrm>
          <a:off x="1245152" y="1654452"/>
          <a:ext cx="8321675" cy="2016760"/>
        </p:xfrm>
        <a:graphic>
          <a:graphicData uri="http://schemas.openxmlformats.org/drawingml/2006/table">
            <a:tbl>
              <a:tblPr firstRow="1" bandRow="1">
                <a:tableStyleId>{5C22544A-7EE6-4342-B048-85BDC9FD1C3A}</a:tableStyleId>
              </a:tblPr>
              <a:tblGrid>
                <a:gridCol w="8321675">
                  <a:extLst>
                    <a:ext uri="{9D8B030D-6E8A-4147-A177-3AD203B41FA5}">
                      <a16:colId xmlns:a16="http://schemas.microsoft.com/office/drawing/2014/main" val="213962021"/>
                    </a:ext>
                  </a:extLst>
                </a:gridCol>
              </a:tblGrid>
              <a:tr h="370840">
                <a:tc>
                  <a:txBody>
                    <a:bodyPr/>
                    <a:lstStyle/>
                    <a:p>
                      <a:pPr algn="ctr"/>
                      <a:r>
                        <a:rPr lang="en-US">
                          <a:latin typeface="Arial" panose="020B0604020202020204" pitchFamily="34" charset="0"/>
                          <a:cs typeface="Arial" panose="020B0604020202020204" pitchFamily="34" charset="0"/>
                        </a:rPr>
                        <a:t>January 2024 (New)</a:t>
                      </a:r>
                    </a:p>
                  </a:txBody>
                  <a:tcPr>
                    <a:solidFill>
                      <a:schemeClr val="accent4"/>
                    </a:solidFill>
                  </a:tcPr>
                </a:tc>
                <a:extLst>
                  <a:ext uri="{0D108BD9-81ED-4DB2-BD59-A6C34878D82A}">
                    <a16:rowId xmlns:a16="http://schemas.microsoft.com/office/drawing/2014/main" val="1923382895"/>
                  </a:ext>
                </a:extLst>
              </a:tr>
              <a:tr h="370840">
                <a:tc>
                  <a:txBody>
                    <a:bodyPr/>
                    <a:lstStyle/>
                    <a:p>
                      <a:r>
                        <a:rPr lang="en-US" sz="1600">
                          <a:solidFill>
                            <a:srgbClr val="5E5E5E"/>
                          </a:solidFill>
                          <a:latin typeface="Arial" panose="020B0604020202020204" pitchFamily="34" charset="0"/>
                          <a:cs typeface="Arial" panose="020B0604020202020204" pitchFamily="34" charset="0"/>
                        </a:rPr>
                        <a:t>If there are multiple physician/APN/PA orders for lesser volumes with documented reasons, use the total of the lesser volumes ordered within the specified time of six hours prior through three hours after the triggering event.</a:t>
                      </a:r>
                      <a:endParaRPr lang="en-US" sz="1600">
                        <a:solidFill>
                          <a:srgbClr val="5E5E5E"/>
                        </a:solidFill>
                        <a:highlight>
                          <a:srgbClr val="FFFF00"/>
                        </a:highligh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10907398"/>
                  </a:ext>
                </a:extLst>
              </a:tr>
              <a:tr h="370840">
                <a:tc>
                  <a:txBody>
                    <a:bodyPr/>
                    <a:lstStyle/>
                    <a:p>
                      <a:pPr marL="0" indent="0">
                        <a:buFont typeface="Arial" panose="020B0604020202020204" pitchFamily="34" charset="0"/>
                        <a:buNone/>
                      </a:pPr>
                      <a:r>
                        <a:rPr lang="en-US" sz="1600">
                          <a:solidFill>
                            <a:srgbClr val="5E5E5E"/>
                          </a:solidFill>
                          <a:latin typeface="Arial" panose="020B0604020202020204" pitchFamily="34" charset="0"/>
                          <a:cs typeface="Arial" panose="020B0604020202020204" pitchFamily="34" charset="0"/>
                        </a:rPr>
                        <a:t>If a lesser volume is ordered and there is physician/APN/PA documentation indicating the target ordered volume is 30 mL/kg within six hours after the lesser volume is ordered, use the 30 mL/kg volume as the target ordered volume.</a:t>
                      </a:r>
                    </a:p>
                  </a:txBody>
                  <a:tcPr/>
                </a:tc>
                <a:extLst>
                  <a:ext uri="{0D108BD9-81ED-4DB2-BD59-A6C34878D82A}">
                    <a16:rowId xmlns:a16="http://schemas.microsoft.com/office/drawing/2014/main" val="4046730996"/>
                  </a:ext>
                </a:extLst>
              </a:tr>
            </a:tbl>
          </a:graphicData>
        </a:graphic>
      </p:graphicFrame>
      <p:graphicFrame>
        <p:nvGraphicFramePr>
          <p:cNvPr id="5" name="Table 4">
            <a:extLst>
              <a:ext uri="{FF2B5EF4-FFF2-40B4-BE49-F238E27FC236}">
                <a16:creationId xmlns:a16="http://schemas.microsoft.com/office/drawing/2014/main" id="{6AB1A624-8D48-0A4B-79C2-001E5ED10C77}"/>
              </a:ext>
            </a:extLst>
          </p:cNvPr>
          <p:cNvGraphicFramePr>
            <a:graphicFrameLocks noGrp="1"/>
          </p:cNvGraphicFramePr>
          <p:nvPr>
            <p:extLst>
              <p:ext uri="{D42A27DB-BD31-4B8C-83A1-F6EECF244321}">
                <p14:modId xmlns:p14="http://schemas.microsoft.com/office/powerpoint/2010/main" val="2662427222"/>
              </p:ext>
            </p:extLst>
          </p:nvPr>
        </p:nvGraphicFramePr>
        <p:xfrm>
          <a:off x="1245153" y="3671212"/>
          <a:ext cx="8321674" cy="1742440"/>
        </p:xfrm>
        <a:graphic>
          <a:graphicData uri="http://schemas.openxmlformats.org/drawingml/2006/table">
            <a:tbl>
              <a:tblPr firstRow="1" bandRow="1">
                <a:tableStyleId>{5C22544A-7EE6-4342-B048-85BDC9FD1C3A}</a:tableStyleId>
              </a:tblPr>
              <a:tblGrid>
                <a:gridCol w="4160837">
                  <a:extLst>
                    <a:ext uri="{9D8B030D-6E8A-4147-A177-3AD203B41FA5}">
                      <a16:colId xmlns:a16="http://schemas.microsoft.com/office/drawing/2014/main" val="1177159377"/>
                    </a:ext>
                  </a:extLst>
                </a:gridCol>
                <a:gridCol w="4160837">
                  <a:extLst>
                    <a:ext uri="{9D8B030D-6E8A-4147-A177-3AD203B41FA5}">
                      <a16:colId xmlns:a16="http://schemas.microsoft.com/office/drawing/2014/main" val="2036024253"/>
                    </a:ext>
                  </a:extLst>
                </a:gridCol>
              </a:tblGrid>
              <a:tr h="370840">
                <a:tc>
                  <a:txBody>
                    <a:bodyPr/>
                    <a:lstStyle/>
                    <a:p>
                      <a:pPr algn="ctr"/>
                      <a:r>
                        <a:rPr lang="en-US" sz="1800">
                          <a:solidFill>
                            <a:schemeClr val="bg1"/>
                          </a:solidFill>
                          <a:latin typeface="Arial" panose="020B0604020202020204" pitchFamily="34" charset="0"/>
                          <a:cs typeface="Arial" panose="020B0604020202020204" pitchFamily="34" charset="0"/>
                        </a:rPr>
                        <a:t>Example 1</a:t>
                      </a:r>
                    </a:p>
                  </a:txBody>
                  <a:tcPr/>
                </a:tc>
                <a:tc>
                  <a:txBody>
                    <a:bodyPr/>
                    <a:lstStyle/>
                    <a:p>
                      <a:pPr algn="ctr"/>
                      <a:r>
                        <a:rPr lang="en-US" sz="1800">
                          <a:solidFill>
                            <a:schemeClr val="bg1"/>
                          </a:solidFill>
                          <a:latin typeface="Arial" panose="020B0604020202020204" pitchFamily="34" charset="0"/>
                          <a:cs typeface="Arial" panose="020B0604020202020204" pitchFamily="34" charset="0"/>
                        </a:rPr>
                        <a:t>Example 2</a:t>
                      </a:r>
                    </a:p>
                  </a:txBody>
                  <a:tcPr/>
                </a:tc>
                <a:extLst>
                  <a:ext uri="{0D108BD9-81ED-4DB2-BD59-A6C34878D82A}">
                    <a16:rowId xmlns:a16="http://schemas.microsoft.com/office/drawing/2014/main" val="1768785788"/>
                  </a:ext>
                </a:extLst>
              </a:tr>
              <a:tr h="370840">
                <a:tc>
                  <a:txBody>
                    <a:bodyPr/>
                    <a:lstStyle/>
                    <a:p>
                      <a:pPr marL="171450" indent="-171450">
                        <a:buFont typeface="Arial" panose="020B0604020202020204" pitchFamily="34" charset="0"/>
                        <a:buChar char="•"/>
                      </a:pPr>
                      <a:r>
                        <a:rPr lang="en-US" sz="1400">
                          <a:solidFill>
                            <a:srgbClr val="5E5E5E"/>
                          </a:solidFill>
                          <a:latin typeface="Arial" panose="020B0604020202020204" pitchFamily="34" charset="0"/>
                          <a:cs typeface="Arial" panose="020B0604020202020204" pitchFamily="34" charset="0"/>
                        </a:rPr>
                        <a:t>30 mL/kg Target = 2,500 mL</a:t>
                      </a:r>
                    </a:p>
                    <a:p>
                      <a:pPr marL="171450" indent="-171450">
                        <a:buFont typeface="Arial" panose="020B0604020202020204" pitchFamily="34" charset="0"/>
                        <a:buChar char="•"/>
                      </a:pPr>
                      <a:r>
                        <a:rPr lang="en-US" sz="1400">
                          <a:solidFill>
                            <a:srgbClr val="5E5E5E"/>
                          </a:solidFill>
                          <a:latin typeface="Arial" panose="020B0604020202020204" pitchFamily="34" charset="0"/>
                          <a:cs typeface="Arial" panose="020B0604020202020204" pitchFamily="34" charset="0"/>
                        </a:rPr>
                        <a:t>NS 500 mL IV over 30 minutes due to CHF (ordered and administered)</a:t>
                      </a:r>
                    </a:p>
                    <a:p>
                      <a:pPr marL="171450" indent="-171450">
                        <a:buFont typeface="Arial" panose="020B0604020202020204" pitchFamily="34" charset="0"/>
                        <a:buChar char="•"/>
                      </a:pPr>
                      <a:r>
                        <a:rPr lang="en-US" sz="1400">
                          <a:solidFill>
                            <a:srgbClr val="5E5E5E"/>
                          </a:solidFill>
                          <a:latin typeface="Arial" panose="020B0604020202020204" pitchFamily="34" charset="0"/>
                          <a:cs typeface="Arial" panose="020B0604020202020204" pitchFamily="34" charset="0"/>
                        </a:rPr>
                        <a:t>NS 1,000 mL IV over one hour due to fluid overload (ordered and administered)</a:t>
                      </a:r>
                    </a:p>
                    <a:p>
                      <a:pPr marL="171450" indent="-171450">
                        <a:buFont typeface="Arial" panose="020B0604020202020204" pitchFamily="34" charset="0"/>
                        <a:buChar char="•"/>
                      </a:pPr>
                      <a:r>
                        <a:rPr lang="en-US" sz="1400">
                          <a:solidFill>
                            <a:srgbClr val="5E5E5E"/>
                          </a:solidFill>
                          <a:latin typeface="Arial" panose="020B0604020202020204" pitchFamily="34" charset="0"/>
                          <a:cs typeface="Arial" panose="020B0604020202020204" pitchFamily="34" charset="0"/>
                        </a:rPr>
                        <a:t>= Target Volume of 1,500 mL</a:t>
                      </a:r>
                    </a:p>
                  </a:txBody>
                  <a:tcPr/>
                </a:tc>
                <a:tc>
                  <a:txBody>
                    <a:bodyPr/>
                    <a:lstStyle/>
                    <a:p>
                      <a:pPr marL="171450" indent="-171450">
                        <a:buFont typeface="Arial" panose="020B0604020202020204" pitchFamily="34" charset="0"/>
                        <a:buChar char="•"/>
                      </a:pPr>
                      <a:r>
                        <a:rPr lang="en-US" sz="1400">
                          <a:solidFill>
                            <a:srgbClr val="5E5E5E"/>
                          </a:solidFill>
                          <a:latin typeface="Arial" panose="020B0604020202020204" pitchFamily="34" charset="0"/>
                          <a:cs typeface="Arial" panose="020B0604020202020204" pitchFamily="34" charset="0"/>
                        </a:rPr>
                        <a:t>30 mL/kg Target = 2,500 mL</a:t>
                      </a:r>
                    </a:p>
                    <a:p>
                      <a:pPr marL="171450" indent="-171450">
                        <a:buFont typeface="Arial" panose="020B0604020202020204" pitchFamily="34" charset="0"/>
                        <a:buChar char="•"/>
                      </a:pPr>
                      <a:r>
                        <a:rPr lang="en-US" sz="1400">
                          <a:solidFill>
                            <a:srgbClr val="5E5E5E"/>
                          </a:solidFill>
                          <a:latin typeface="Arial" panose="020B0604020202020204" pitchFamily="34" charset="0"/>
                          <a:cs typeface="Arial" panose="020B0604020202020204" pitchFamily="34" charset="0"/>
                        </a:rPr>
                        <a:t>NS 1,000 mL IV over one hour due to fluid overload (ordered and administered) 10:00</a:t>
                      </a:r>
                    </a:p>
                    <a:p>
                      <a:pPr marL="171450" indent="-171450">
                        <a:buFont typeface="Arial" panose="020B0604020202020204" pitchFamily="34" charset="0"/>
                        <a:buChar char="•"/>
                      </a:pPr>
                      <a:r>
                        <a:rPr lang="en-US" sz="1400">
                          <a:solidFill>
                            <a:srgbClr val="5E5E5E"/>
                          </a:solidFill>
                          <a:latin typeface="Arial" panose="020B0604020202020204" pitchFamily="34" charset="0"/>
                          <a:cs typeface="Arial" panose="020B0604020202020204" pitchFamily="34" charset="0"/>
                        </a:rPr>
                        <a:t>NS 1,500 mL IV over one hour (ordered and administered) 12:00</a:t>
                      </a:r>
                    </a:p>
                    <a:p>
                      <a:pPr marL="171450" indent="-171450">
                        <a:buFont typeface="Arial" panose="020B0604020202020204" pitchFamily="34" charset="0"/>
                        <a:buChar char="•"/>
                      </a:pPr>
                      <a:r>
                        <a:rPr lang="en-US" sz="1400">
                          <a:solidFill>
                            <a:srgbClr val="5E5E5E"/>
                          </a:solidFill>
                          <a:latin typeface="Arial" panose="020B0604020202020204" pitchFamily="34" charset="0"/>
                          <a:cs typeface="Arial" panose="020B0604020202020204" pitchFamily="34" charset="0"/>
                        </a:rPr>
                        <a:t>= Target Volume of 2,500 mL</a:t>
                      </a:r>
                    </a:p>
                  </a:txBody>
                  <a:tcPr/>
                </a:tc>
                <a:extLst>
                  <a:ext uri="{0D108BD9-81ED-4DB2-BD59-A6C34878D82A}">
                    <a16:rowId xmlns:a16="http://schemas.microsoft.com/office/drawing/2014/main" val="1845649937"/>
                  </a:ext>
                </a:extLst>
              </a:tr>
            </a:tbl>
          </a:graphicData>
        </a:graphic>
      </p:graphicFrame>
    </p:spTree>
    <p:custDataLst>
      <p:tags r:id="rId1"/>
    </p:custDataLst>
    <p:extLst>
      <p:ext uri="{BB962C8B-B14F-4D97-AF65-F5344CB8AC3E}">
        <p14:creationId xmlns:p14="http://schemas.microsoft.com/office/powerpoint/2010/main" val="867869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D0A2-4B04-C119-27C5-F542EC65551A}"/>
              </a:ext>
            </a:extLst>
          </p:cNvPr>
          <p:cNvSpPr>
            <a:spLocks noGrp="1"/>
          </p:cNvSpPr>
          <p:nvPr>
            <p:ph type="title"/>
          </p:nvPr>
        </p:nvSpPr>
        <p:spPr/>
        <p:txBody>
          <a:bodyPr/>
          <a:lstStyle/>
          <a:p>
            <a:r>
              <a:rPr lang="en-US"/>
              <a:t>Directive for Comfort or Palliative Care</a:t>
            </a:r>
          </a:p>
        </p:txBody>
      </p:sp>
      <p:sp>
        <p:nvSpPr>
          <p:cNvPr id="3" name="Content Placeholder 2">
            <a:extLst>
              <a:ext uri="{FF2B5EF4-FFF2-40B4-BE49-F238E27FC236}">
                <a16:creationId xmlns:a16="http://schemas.microsoft.com/office/drawing/2014/main" id="{31CE80DC-FAAA-329A-F61A-18E6282B3B15}"/>
              </a:ext>
            </a:extLst>
          </p:cNvPr>
          <p:cNvSpPr>
            <a:spLocks noGrp="1"/>
          </p:cNvSpPr>
          <p:nvPr>
            <p:ph idx="1"/>
          </p:nvPr>
        </p:nvSpPr>
        <p:spPr>
          <a:xfrm>
            <a:off x="838200" y="1690688"/>
            <a:ext cx="9458325" cy="4351338"/>
          </a:xfrm>
        </p:spPr>
        <p:txBody>
          <a:bodyPr>
            <a:normAutofit/>
          </a:bodyPr>
          <a:lstStyle/>
          <a:p>
            <a:r>
              <a:rPr lang="en-US" sz="2200"/>
              <a:t>Updated the guidance to accept terms that are synonymous with an inclusion term</a:t>
            </a:r>
          </a:p>
        </p:txBody>
      </p:sp>
      <p:graphicFrame>
        <p:nvGraphicFramePr>
          <p:cNvPr id="4" name="Table 4">
            <a:extLst>
              <a:ext uri="{FF2B5EF4-FFF2-40B4-BE49-F238E27FC236}">
                <a16:creationId xmlns:a16="http://schemas.microsoft.com/office/drawing/2014/main" id="{BB7B97DC-4AAD-6D82-9C80-0C64D3B29130}"/>
              </a:ext>
            </a:extLst>
          </p:cNvPr>
          <p:cNvGraphicFramePr>
            <a:graphicFrameLocks noGrp="1"/>
          </p:cNvGraphicFramePr>
          <p:nvPr/>
        </p:nvGraphicFramePr>
        <p:xfrm>
          <a:off x="1069975" y="2596091"/>
          <a:ext cx="9226550" cy="1285240"/>
        </p:xfrm>
        <a:graphic>
          <a:graphicData uri="http://schemas.openxmlformats.org/drawingml/2006/table">
            <a:tbl>
              <a:tblPr firstRow="1" bandRow="1">
                <a:tableStyleId>{5C22544A-7EE6-4342-B048-85BDC9FD1C3A}</a:tableStyleId>
              </a:tblPr>
              <a:tblGrid>
                <a:gridCol w="4613275">
                  <a:extLst>
                    <a:ext uri="{9D8B030D-6E8A-4147-A177-3AD203B41FA5}">
                      <a16:colId xmlns:a16="http://schemas.microsoft.com/office/drawing/2014/main" val="563189427"/>
                    </a:ext>
                  </a:extLst>
                </a:gridCol>
                <a:gridCol w="4613275">
                  <a:extLst>
                    <a:ext uri="{9D8B030D-6E8A-4147-A177-3AD203B41FA5}">
                      <a16:colId xmlns:a16="http://schemas.microsoft.com/office/drawing/2014/main" val="213962021"/>
                    </a:ext>
                  </a:extLst>
                </a:gridCol>
              </a:tblGrid>
              <a:tr h="370840">
                <a:tc>
                  <a:txBody>
                    <a:bodyPr/>
                    <a:lstStyle/>
                    <a:p>
                      <a:pPr algn="ctr"/>
                      <a:r>
                        <a:rPr lang="en-US">
                          <a:latin typeface="Arial" panose="020B0604020202020204" pitchFamily="34" charset="0"/>
                          <a:cs typeface="Arial" panose="020B0604020202020204" pitchFamily="34" charset="0"/>
                        </a:rPr>
                        <a:t>July 2023 (Old)</a:t>
                      </a:r>
                    </a:p>
                  </a:txBody>
                  <a:tcPr/>
                </a:tc>
                <a:tc>
                  <a:txBody>
                    <a:bodyPr/>
                    <a:lstStyle/>
                    <a:p>
                      <a:pPr algn="ctr"/>
                      <a:r>
                        <a:rPr lang="en-US">
                          <a:latin typeface="Arial" panose="020B0604020202020204" pitchFamily="34" charset="0"/>
                          <a:cs typeface="Arial" panose="020B0604020202020204" pitchFamily="34" charset="0"/>
                        </a:rPr>
                        <a:t>January 2024 (New)</a:t>
                      </a:r>
                    </a:p>
                  </a:txBody>
                  <a:tcPr>
                    <a:solidFill>
                      <a:schemeClr val="accent4"/>
                    </a:solidFill>
                  </a:tcPr>
                </a:tc>
                <a:extLst>
                  <a:ext uri="{0D108BD9-81ED-4DB2-BD59-A6C34878D82A}">
                    <a16:rowId xmlns:a16="http://schemas.microsoft.com/office/drawing/2014/main" val="1923382895"/>
                  </a:ext>
                </a:extLst>
              </a:tr>
              <a:tr h="370840">
                <a:tc>
                  <a:txBody>
                    <a:bodyPr/>
                    <a:lstStyle/>
                    <a:p>
                      <a:pPr marL="285750" indent="-285750">
                        <a:buFont typeface="Arial" panose="020B0604020202020204" pitchFamily="34" charset="0"/>
                        <a:buChar char="•"/>
                      </a:pPr>
                      <a:r>
                        <a:rPr lang="en-US">
                          <a:solidFill>
                            <a:srgbClr val="5E5E5E"/>
                          </a:solidFill>
                          <a:latin typeface="Arial" panose="020B0604020202020204" pitchFamily="34" charset="0"/>
                          <a:cs typeface="Arial" panose="020B0604020202020204" pitchFamily="34" charset="0"/>
                        </a:rPr>
                        <a:t>Only accept terms identified in the list of inclusions. </a:t>
                      </a:r>
                      <a:r>
                        <a:rPr lang="en-US" strike="sngStrike">
                          <a:solidFill>
                            <a:schemeClr val="accent2"/>
                          </a:solidFill>
                          <a:latin typeface="Arial" panose="020B0604020202020204" pitchFamily="34" charset="0"/>
                          <a:cs typeface="Arial" panose="020B0604020202020204" pitchFamily="34" charset="0"/>
                        </a:rPr>
                        <a:t>Do not accept any other terminology.</a:t>
                      </a:r>
                    </a:p>
                  </a:txBody>
                  <a:tcPr/>
                </a:tc>
                <a:tc>
                  <a:txBody>
                    <a:bodyPr/>
                    <a:lstStyle/>
                    <a:p>
                      <a:pPr marL="285750" indent="-285750">
                        <a:buFont typeface="Arial" panose="020B0604020202020204" pitchFamily="34" charset="0"/>
                        <a:buChar char="•"/>
                      </a:pPr>
                      <a:r>
                        <a:rPr lang="en-US">
                          <a:solidFill>
                            <a:srgbClr val="5E5E5E"/>
                          </a:solidFill>
                          <a:latin typeface="Arial" panose="020B0604020202020204" pitchFamily="34" charset="0"/>
                          <a:cs typeface="Arial" panose="020B0604020202020204" pitchFamily="34" charset="0"/>
                        </a:rPr>
                        <a:t>Only accept terms identified in the list of inclusions </a:t>
                      </a:r>
                      <a:r>
                        <a:rPr lang="en-US">
                          <a:solidFill>
                            <a:srgbClr val="5E5E5E"/>
                          </a:solidFill>
                          <a:highlight>
                            <a:srgbClr val="FFFF00"/>
                          </a:highlight>
                          <a:latin typeface="Arial" panose="020B0604020202020204" pitchFamily="34" charset="0"/>
                          <a:cs typeface="Arial" panose="020B0604020202020204" pitchFamily="34" charset="0"/>
                        </a:rPr>
                        <a:t>or synonymous with an inclusion term. </a:t>
                      </a:r>
                    </a:p>
                  </a:txBody>
                  <a:tcPr/>
                </a:tc>
                <a:extLst>
                  <a:ext uri="{0D108BD9-81ED-4DB2-BD59-A6C34878D82A}">
                    <a16:rowId xmlns:a16="http://schemas.microsoft.com/office/drawing/2014/main" val="1310907398"/>
                  </a:ext>
                </a:extLst>
              </a:tr>
            </a:tbl>
          </a:graphicData>
        </a:graphic>
      </p:graphicFrame>
    </p:spTree>
    <p:custDataLst>
      <p:tags r:id="rId1"/>
    </p:custDataLst>
    <p:extLst>
      <p:ext uri="{BB962C8B-B14F-4D97-AF65-F5344CB8AC3E}">
        <p14:creationId xmlns:p14="http://schemas.microsoft.com/office/powerpoint/2010/main" val="2735568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D0A2-4B04-C119-27C5-F542EC65551A}"/>
              </a:ext>
            </a:extLst>
          </p:cNvPr>
          <p:cNvSpPr>
            <a:spLocks noGrp="1"/>
          </p:cNvSpPr>
          <p:nvPr>
            <p:ph type="title"/>
          </p:nvPr>
        </p:nvSpPr>
        <p:spPr/>
        <p:txBody>
          <a:bodyPr/>
          <a:lstStyle/>
          <a:p>
            <a:r>
              <a:rPr lang="en-US"/>
              <a:t>Discharge Time</a:t>
            </a:r>
          </a:p>
        </p:txBody>
      </p:sp>
      <p:sp>
        <p:nvSpPr>
          <p:cNvPr id="3" name="Content Placeholder 2">
            <a:extLst>
              <a:ext uri="{FF2B5EF4-FFF2-40B4-BE49-F238E27FC236}">
                <a16:creationId xmlns:a16="http://schemas.microsoft.com/office/drawing/2014/main" id="{31CE80DC-FAAA-329A-F61A-18E6282B3B15}"/>
              </a:ext>
            </a:extLst>
          </p:cNvPr>
          <p:cNvSpPr>
            <a:spLocks noGrp="1"/>
          </p:cNvSpPr>
          <p:nvPr>
            <p:ph idx="1"/>
          </p:nvPr>
        </p:nvSpPr>
        <p:spPr>
          <a:xfrm>
            <a:off x="838200" y="1549400"/>
            <a:ext cx="9544050" cy="4351338"/>
          </a:xfrm>
        </p:spPr>
        <p:txBody>
          <a:bodyPr>
            <a:normAutofit/>
          </a:bodyPr>
          <a:lstStyle/>
          <a:p>
            <a:r>
              <a:rPr lang="en-US" sz="2200"/>
              <a:t>Added more in-depth detail on choosing the earliest discharge time</a:t>
            </a:r>
          </a:p>
        </p:txBody>
      </p:sp>
      <p:graphicFrame>
        <p:nvGraphicFramePr>
          <p:cNvPr id="4" name="Table 4">
            <a:extLst>
              <a:ext uri="{FF2B5EF4-FFF2-40B4-BE49-F238E27FC236}">
                <a16:creationId xmlns:a16="http://schemas.microsoft.com/office/drawing/2014/main" id="{BB7B97DC-4AAD-6D82-9C80-0C64D3B29130}"/>
              </a:ext>
            </a:extLst>
          </p:cNvPr>
          <p:cNvGraphicFramePr>
            <a:graphicFrameLocks noGrp="1"/>
          </p:cNvGraphicFramePr>
          <p:nvPr/>
        </p:nvGraphicFramePr>
        <p:xfrm>
          <a:off x="1039812" y="2302828"/>
          <a:ext cx="9055100" cy="3942080"/>
        </p:xfrm>
        <a:graphic>
          <a:graphicData uri="http://schemas.openxmlformats.org/drawingml/2006/table">
            <a:tbl>
              <a:tblPr firstRow="1" bandRow="1">
                <a:tableStyleId>{5C22544A-7EE6-4342-B048-85BDC9FD1C3A}</a:tableStyleId>
              </a:tblPr>
              <a:tblGrid>
                <a:gridCol w="9055100">
                  <a:extLst>
                    <a:ext uri="{9D8B030D-6E8A-4147-A177-3AD203B41FA5}">
                      <a16:colId xmlns:a16="http://schemas.microsoft.com/office/drawing/2014/main" val="213962021"/>
                    </a:ext>
                  </a:extLst>
                </a:gridCol>
              </a:tblGrid>
              <a:tr h="370840">
                <a:tc>
                  <a:txBody>
                    <a:bodyPr/>
                    <a:lstStyle/>
                    <a:p>
                      <a:pPr algn="ctr"/>
                      <a:r>
                        <a:rPr lang="en-US" sz="1600">
                          <a:latin typeface="Arial" panose="020B0604020202020204" pitchFamily="34" charset="0"/>
                          <a:cs typeface="Arial" panose="020B0604020202020204" pitchFamily="34" charset="0"/>
                        </a:rPr>
                        <a:t>January 2024 (New)</a:t>
                      </a:r>
                    </a:p>
                  </a:txBody>
                  <a:tcPr>
                    <a:solidFill>
                      <a:schemeClr val="accent4"/>
                    </a:solidFill>
                  </a:tcPr>
                </a:tc>
                <a:extLst>
                  <a:ext uri="{0D108BD9-81ED-4DB2-BD59-A6C34878D82A}">
                    <a16:rowId xmlns:a16="http://schemas.microsoft.com/office/drawing/2014/main" val="1923382895"/>
                  </a:ext>
                </a:extLst>
              </a:tr>
              <a:tr h="370840">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Use the time that is directly associated with the documentation indicating the patient actually left (e.g., time patient was discharged from acute inpatient care, left AMA, or transferred out to another facility).</a:t>
                      </a:r>
                    </a:p>
                    <a:p>
                      <a:pPr marL="742950" lvl="1"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If the patient was discharged from acute inpatient care, was no longer receiving acute inpatient care, but remained in the same hospital, use the time directly associated with the documentation that the patient was discharged from acute inpatient care (e.g., acute inpatient care discharge and admit to inpatient hospice services).</a:t>
                      </a:r>
                      <a:endParaRPr lang="en-US" sz="1600">
                        <a:solidFill>
                          <a:srgbClr val="5E5E5E"/>
                        </a:solidFill>
                        <a:highlight>
                          <a:srgbClr val="FFFF00"/>
                        </a:highligh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10907398"/>
                  </a:ext>
                </a:extLst>
              </a:tr>
              <a:tr h="370840">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Use the earliest time that is directly associated with the documentation indicating the patient actually left if there are multiple times documented when the patient was discharged from acute inpatient care or left AMA</a:t>
                      </a:r>
                    </a:p>
                  </a:txBody>
                  <a:tcPr/>
                </a:tc>
                <a:extLst>
                  <a:ext uri="{0D108BD9-81ED-4DB2-BD59-A6C34878D82A}">
                    <a16:rowId xmlns:a16="http://schemas.microsoft.com/office/drawing/2014/main" val="4046730996"/>
                  </a:ext>
                </a:extLst>
              </a:tr>
              <a:tr h="370840">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Use the earliest time that is directly associated with the documentation indicating the patient actually left if there is subsequent documentation of care after this time.</a:t>
                      </a:r>
                    </a:p>
                  </a:txBody>
                  <a:tcPr/>
                </a:tc>
                <a:extLst>
                  <a:ext uri="{0D108BD9-81ED-4DB2-BD59-A6C34878D82A}">
                    <a16:rowId xmlns:a16="http://schemas.microsoft.com/office/drawing/2014/main" val="173660078"/>
                  </a:ext>
                </a:extLst>
              </a:tr>
              <a:tr h="370840">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Do not use the time the order was written.</a:t>
                      </a:r>
                    </a:p>
                  </a:txBody>
                  <a:tcPr/>
                </a:tc>
                <a:extLst>
                  <a:ext uri="{0D108BD9-81ED-4DB2-BD59-A6C34878D82A}">
                    <a16:rowId xmlns:a16="http://schemas.microsoft.com/office/drawing/2014/main" val="3720321006"/>
                  </a:ext>
                </a:extLst>
              </a:tr>
            </a:tbl>
          </a:graphicData>
        </a:graphic>
      </p:graphicFrame>
    </p:spTree>
    <p:custDataLst>
      <p:tags r:id="rId1"/>
    </p:custDataLst>
    <p:extLst>
      <p:ext uri="{BB962C8B-B14F-4D97-AF65-F5344CB8AC3E}">
        <p14:creationId xmlns:p14="http://schemas.microsoft.com/office/powerpoint/2010/main" val="3147467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D0A2-4B04-C119-27C5-F542EC65551A}"/>
              </a:ext>
            </a:extLst>
          </p:cNvPr>
          <p:cNvSpPr>
            <a:spLocks noGrp="1"/>
          </p:cNvSpPr>
          <p:nvPr>
            <p:ph type="title"/>
          </p:nvPr>
        </p:nvSpPr>
        <p:spPr>
          <a:xfrm>
            <a:off x="838200" y="365126"/>
            <a:ext cx="10515600" cy="1168400"/>
          </a:xfrm>
        </p:spPr>
        <p:txBody>
          <a:bodyPr/>
          <a:lstStyle/>
          <a:p>
            <a:r>
              <a:rPr lang="en-US"/>
              <a:t>Septic Shock or Severe Sepsis Presentation Time</a:t>
            </a:r>
          </a:p>
        </p:txBody>
      </p:sp>
      <p:sp>
        <p:nvSpPr>
          <p:cNvPr id="3" name="Content Placeholder 2">
            <a:extLst>
              <a:ext uri="{FF2B5EF4-FFF2-40B4-BE49-F238E27FC236}">
                <a16:creationId xmlns:a16="http://schemas.microsoft.com/office/drawing/2014/main" id="{31CE80DC-FAAA-329A-F61A-18E6282B3B15}"/>
              </a:ext>
            </a:extLst>
          </p:cNvPr>
          <p:cNvSpPr>
            <a:spLocks noGrp="1"/>
          </p:cNvSpPr>
          <p:nvPr>
            <p:ph idx="1"/>
          </p:nvPr>
        </p:nvSpPr>
        <p:spPr>
          <a:xfrm>
            <a:off x="838200" y="1533526"/>
            <a:ext cx="9458325" cy="4508500"/>
          </a:xfrm>
        </p:spPr>
        <p:txBody>
          <a:bodyPr>
            <a:normAutofit/>
          </a:bodyPr>
          <a:lstStyle/>
          <a:p>
            <a:r>
              <a:rPr lang="en-US" sz="2200"/>
              <a:t>Added to use the arrival date/time for patients who enter the ED, and documentation that septic shock or severe sepsis was present with a documented date/time that is prior to arrival.</a:t>
            </a:r>
          </a:p>
        </p:txBody>
      </p:sp>
      <p:graphicFrame>
        <p:nvGraphicFramePr>
          <p:cNvPr id="4" name="Table 4">
            <a:extLst>
              <a:ext uri="{FF2B5EF4-FFF2-40B4-BE49-F238E27FC236}">
                <a16:creationId xmlns:a16="http://schemas.microsoft.com/office/drawing/2014/main" id="{BB7B97DC-4AAD-6D82-9C80-0C64D3B29130}"/>
              </a:ext>
            </a:extLst>
          </p:cNvPr>
          <p:cNvGraphicFramePr>
            <a:graphicFrameLocks noGrp="1"/>
          </p:cNvGraphicFramePr>
          <p:nvPr/>
        </p:nvGraphicFramePr>
        <p:xfrm>
          <a:off x="1069975" y="2672291"/>
          <a:ext cx="9226550" cy="3632200"/>
        </p:xfrm>
        <a:graphic>
          <a:graphicData uri="http://schemas.openxmlformats.org/drawingml/2006/table">
            <a:tbl>
              <a:tblPr firstRow="1" bandRow="1">
                <a:tableStyleId>{5C22544A-7EE6-4342-B048-85BDC9FD1C3A}</a:tableStyleId>
              </a:tblPr>
              <a:tblGrid>
                <a:gridCol w="4613275">
                  <a:extLst>
                    <a:ext uri="{9D8B030D-6E8A-4147-A177-3AD203B41FA5}">
                      <a16:colId xmlns:a16="http://schemas.microsoft.com/office/drawing/2014/main" val="563189427"/>
                    </a:ext>
                  </a:extLst>
                </a:gridCol>
                <a:gridCol w="4613275">
                  <a:extLst>
                    <a:ext uri="{9D8B030D-6E8A-4147-A177-3AD203B41FA5}">
                      <a16:colId xmlns:a16="http://schemas.microsoft.com/office/drawing/2014/main" val="213962021"/>
                    </a:ext>
                  </a:extLst>
                </a:gridCol>
              </a:tblGrid>
              <a:tr h="370840">
                <a:tc>
                  <a:txBody>
                    <a:bodyPr/>
                    <a:lstStyle/>
                    <a:p>
                      <a:pPr algn="ctr"/>
                      <a:r>
                        <a:rPr lang="en-US">
                          <a:latin typeface="Arial" panose="020B0604020202020204" pitchFamily="34" charset="0"/>
                          <a:cs typeface="Arial" panose="020B0604020202020204" pitchFamily="34" charset="0"/>
                        </a:rPr>
                        <a:t>July 2023 (Old)</a:t>
                      </a:r>
                    </a:p>
                  </a:txBody>
                  <a:tcPr/>
                </a:tc>
                <a:tc>
                  <a:txBody>
                    <a:bodyPr/>
                    <a:lstStyle/>
                    <a:p>
                      <a:pPr algn="ctr"/>
                      <a:r>
                        <a:rPr lang="en-US">
                          <a:latin typeface="Arial" panose="020B0604020202020204" pitchFamily="34" charset="0"/>
                          <a:cs typeface="Arial" panose="020B0604020202020204" pitchFamily="34" charset="0"/>
                        </a:rPr>
                        <a:t>January 2024 (New)</a:t>
                      </a:r>
                    </a:p>
                  </a:txBody>
                  <a:tcPr>
                    <a:solidFill>
                      <a:schemeClr val="accent4"/>
                    </a:solidFill>
                  </a:tcPr>
                </a:tc>
                <a:extLst>
                  <a:ext uri="{0D108BD9-81ED-4DB2-BD59-A6C34878D82A}">
                    <a16:rowId xmlns:a16="http://schemas.microsoft.com/office/drawing/2014/main" val="1923382895"/>
                  </a:ext>
                </a:extLst>
              </a:tr>
              <a:tr h="370840">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Use the earliest documented arrival date for patients who enter the Emergency Department with the following:</a:t>
                      </a:r>
                    </a:p>
                    <a:p>
                      <a:pPr marL="742950" lvl="1" indent="-285750">
                        <a:buFont typeface="Courier New" panose="02070309020205020404" pitchFamily="49" charset="0"/>
                        <a:buChar char="o"/>
                      </a:pPr>
                      <a:r>
                        <a:rPr lang="en-US" sz="1600">
                          <a:solidFill>
                            <a:srgbClr val="5E5E5E"/>
                          </a:solidFill>
                          <a:latin typeface="Arial" panose="020B0604020202020204" pitchFamily="34" charset="0"/>
                          <a:cs typeface="Arial" panose="020B0604020202020204" pitchFamily="34" charset="0"/>
                        </a:rPr>
                        <a:t>Septic shock clinical criteria met in pre-hospital records</a:t>
                      </a:r>
                    </a:p>
                    <a:p>
                      <a:pPr marL="742950" lvl="1" indent="-285750">
                        <a:buFont typeface="Courier New" panose="02070309020205020404" pitchFamily="49" charset="0"/>
                        <a:buChar char="o"/>
                      </a:pPr>
                      <a:r>
                        <a:rPr lang="en-US" sz="1600">
                          <a:solidFill>
                            <a:srgbClr val="5E5E5E"/>
                          </a:solidFill>
                          <a:latin typeface="Arial" panose="020B0604020202020204" pitchFamily="34" charset="0"/>
                          <a:cs typeface="Arial" panose="020B0604020202020204" pitchFamily="34" charset="0"/>
                        </a:rPr>
                        <a:t>Physician/APN/PA documentation of septic shock in pre-hospital records</a:t>
                      </a:r>
                    </a:p>
                    <a:p>
                      <a:pPr marL="742950" lvl="1" indent="-285750">
                        <a:buFont typeface="Courier New" panose="02070309020205020404" pitchFamily="49" charset="0"/>
                        <a:buChar char="o"/>
                      </a:pPr>
                      <a:r>
                        <a:rPr lang="en-US" sz="1600">
                          <a:solidFill>
                            <a:srgbClr val="5E5E5E"/>
                          </a:solidFill>
                          <a:latin typeface="Arial" panose="020B0604020202020204" pitchFamily="34" charset="0"/>
                          <a:cs typeface="Arial" panose="020B0604020202020204" pitchFamily="34" charset="0"/>
                        </a:rPr>
                        <a:t>Physician/APN/PA documentation that septic shock was present on arrival</a:t>
                      </a:r>
                    </a:p>
                  </a:txBody>
                  <a:tcPr/>
                </a:tc>
                <a:tc>
                  <a:txBody>
                    <a:bodyPr/>
                    <a:lstStyle/>
                    <a:p>
                      <a:pPr marL="285750" indent="-285750">
                        <a:buFont typeface="Arial" panose="020B0604020202020204" pitchFamily="34" charset="0"/>
                        <a:buChar char="•"/>
                      </a:pPr>
                      <a:r>
                        <a:rPr lang="en-US" sz="1600">
                          <a:solidFill>
                            <a:srgbClr val="5E5E5E"/>
                          </a:solidFill>
                          <a:latin typeface="Arial" panose="020B0604020202020204" pitchFamily="34" charset="0"/>
                          <a:cs typeface="Arial" panose="020B0604020202020204" pitchFamily="34" charset="0"/>
                        </a:rPr>
                        <a:t>Use the earliest documented arrival date for patients who enter the Emergency Department with the following:</a:t>
                      </a:r>
                    </a:p>
                    <a:p>
                      <a:pPr marL="742950" lvl="1" indent="-285750">
                        <a:buFont typeface="Courier New" panose="02070309020205020404" pitchFamily="49" charset="0"/>
                        <a:buChar char="o"/>
                      </a:pPr>
                      <a:r>
                        <a:rPr lang="en-US" sz="1600">
                          <a:solidFill>
                            <a:srgbClr val="5E5E5E"/>
                          </a:solidFill>
                          <a:latin typeface="Arial" panose="020B0604020202020204" pitchFamily="34" charset="0"/>
                          <a:cs typeface="Arial" panose="020B0604020202020204" pitchFamily="34" charset="0"/>
                        </a:rPr>
                        <a:t>Septic shock clinical criteria met in pre-hospital records</a:t>
                      </a:r>
                    </a:p>
                    <a:p>
                      <a:pPr marL="742950" lvl="1" indent="-285750">
                        <a:buFont typeface="Courier New" panose="02070309020205020404" pitchFamily="49" charset="0"/>
                        <a:buChar char="o"/>
                      </a:pPr>
                      <a:r>
                        <a:rPr lang="en-US" sz="1600">
                          <a:solidFill>
                            <a:srgbClr val="5E5E5E"/>
                          </a:solidFill>
                          <a:latin typeface="Arial" panose="020B0604020202020204" pitchFamily="34" charset="0"/>
                          <a:cs typeface="Arial" panose="020B0604020202020204" pitchFamily="34" charset="0"/>
                        </a:rPr>
                        <a:t>Physician/APN/PA documentation of septic shock in pre-hospital records</a:t>
                      </a:r>
                    </a:p>
                    <a:p>
                      <a:pPr marL="742950" lvl="1" indent="-285750">
                        <a:buFont typeface="Courier New" panose="02070309020205020404" pitchFamily="49" charset="0"/>
                        <a:buChar char="o"/>
                      </a:pPr>
                      <a:r>
                        <a:rPr lang="en-US" sz="1600">
                          <a:solidFill>
                            <a:srgbClr val="5E5E5E"/>
                          </a:solidFill>
                          <a:latin typeface="Arial" panose="020B0604020202020204" pitchFamily="34" charset="0"/>
                          <a:cs typeface="Arial" panose="020B0604020202020204" pitchFamily="34" charset="0"/>
                        </a:rPr>
                        <a:t>Physician/APN/PA documentation that septic shock was present on arrival</a:t>
                      </a:r>
                    </a:p>
                    <a:p>
                      <a:pPr marL="742950" lvl="1" indent="-285750">
                        <a:buFont typeface="Courier New" panose="02070309020205020404" pitchFamily="49" charset="0"/>
                        <a:buChar char="o"/>
                      </a:pPr>
                      <a:r>
                        <a:rPr lang="en-US" sz="1600">
                          <a:solidFill>
                            <a:srgbClr val="5E5E5E"/>
                          </a:solidFill>
                          <a:highlight>
                            <a:srgbClr val="FFFF00"/>
                          </a:highlight>
                          <a:latin typeface="Arial" panose="020B0604020202020204" pitchFamily="34" charset="0"/>
                          <a:cs typeface="Arial" panose="020B0604020202020204" pitchFamily="34" charset="0"/>
                        </a:rPr>
                        <a:t>Physician/APN/PA documentation that septic shock was present with a documented presentation date that is prior to arrival</a:t>
                      </a:r>
                    </a:p>
                  </a:txBody>
                  <a:tcPr/>
                </a:tc>
                <a:extLst>
                  <a:ext uri="{0D108BD9-81ED-4DB2-BD59-A6C34878D82A}">
                    <a16:rowId xmlns:a16="http://schemas.microsoft.com/office/drawing/2014/main" val="1310907398"/>
                  </a:ext>
                </a:extLst>
              </a:tr>
            </a:tbl>
          </a:graphicData>
        </a:graphic>
      </p:graphicFrame>
    </p:spTree>
    <p:custDataLst>
      <p:tags r:id="rId1"/>
    </p:custDataLst>
    <p:extLst>
      <p:ext uri="{BB962C8B-B14F-4D97-AF65-F5344CB8AC3E}">
        <p14:creationId xmlns:p14="http://schemas.microsoft.com/office/powerpoint/2010/main" val="16840864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ntent Slides">
  <a:themeElements>
    <a:clrScheme name="Q-Centrix 2021">
      <a:dk1>
        <a:srgbClr val="A7A8A9"/>
      </a:dk1>
      <a:lt1>
        <a:srgbClr val="FFFFFF"/>
      </a:lt1>
      <a:dk2>
        <a:srgbClr val="44546A"/>
      </a:dk2>
      <a:lt2>
        <a:srgbClr val="F6F1E8"/>
      </a:lt2>
      <a:accent1>
        <a:srgbClr val="005F86"/>
      </a:accent1>
      <a:accent2>
        <a:srgbClr val="FF6900"/>
      </a:accent2>
      <a:accent3>
        <a:srgbClr val="5F2067"/>
      </a:accent3>
      <a:accent4>
        <a:srgbClr val="3A913F"/>
      </a:accent4>
      <a:accent5>
        <a:srgbClr val="A7A8A9"/>
      </a:accent5>
      <a:accent6>
        <a:srgbClr val="F0EC74"/>
      </a:accent6>
      <a:hlink>
        <a:srgbClr val="005F8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Divider Slides">
  <a:themeElements>
    <a:clrScheme name="Q-Centrix 2021">
      <a:dk1>
        <a:srgbClr val="A7A8A9"/>
      </a:dk1>
      <a:lt1>
        <a:srgbClr val="FFFFFF"/>
      </a:lt1>
      <a:dk2>
        <a:srgbClr val="44546A"/>
      </a:dk2>
      <a:lt2>
        <a:srgbClr val="F6F1E8"/>
      </a:lt2>
      <a:accent1>
        <a:srgbClr val="005F86"/>
      </a:accent1>
      <a:accent2>
        <a:srgbClr val="FF6900"/>
      </a:accent2>
      <a:accent3>
        <a:srgbClr val="5F2067"/>
      </a:accent3>
      <a:accent4>
        <a:srgbClr val="3A913F"/>
      </a:accent4>
      <a:accent5>
        <a:srgbClr val="A7A8A9"/>
      </a:accent5>
      <a:accent6>
        <a:srgbClr val="F0EC74"/>
      </a:accent6>
      <a:hlink>
        <a:srgbClr val="005F8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osing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Custom Design">
  <a:themeElements>
    <a:clrScheme name="Q-Centrix 2021">
      <a:dk1>
        <a:srgbClr val="A7A8A9"/>
      </a:dk1>
      <a:lt1>
        <a:srgbClr val="FFFFFF"/>
      </a:lt1>
      <a:dk2>
        <a:srgbClr val="44546A"/>
      </a:dk2>
      <a:lt2>
        <a:srgbClr val="F6F1E8"/>
      </a:lt2>
      <a:accent1>
        <a:srgbClr val="005F86"/>
      </a:accent1>
      <a:accent2>
        <a:srgbClr val="FF6900"/>
      </a:accent2>
      <a:accent3>
        <a:srgbClr val="5F2067"/>
      </a:accent3>
      <a:accent4>
        <a:srgbClr val="3A913F"/>
      </a:accent4>
      <a:accent5>
        <a:srgbClr val="A7A8A9"/>
      </a:accent5>
      <a:accent6>
        <a:srgbClr val="F0EC74"/>
      </a:accent6>
      <a:hlink>
        <a:srgbClr val="005F8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a5a19e-e0a0-4778-a870-27ca89917933" xsi:nil="true"/>
    <lcf76f155ced4ddcb4097134ff3c332f xmlns="60b25c20-edd2-4088-9491-cfe811479cb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DEF0002570CEB46B306E281A2140703" ma:contentTypeVersion="12" ma:contentTypeDescription="Create a new document." ma:contentTypeScope="" ma:versionID="6b95c41800f0294a450597861ecf19a9">
  <xsd:schema xmlns:xsd="http://www.w3.org/2001/XMLSchema" xmlns:xs="http://www.w3.org/2001/XMLSchema" xmlns:p="http://schemas.microsoft.com/office/2006/metadata/properties" xmlns:ns2="60b25c20-edd2-4088-9491-cfe811479cbe" xmlns:ns3="eda5a19e-e0a0-4778-a870-27ca89917933" targetNamespace="http://schemas.microsoft.com/office/2006/metadata/properties" ma:root="true" ma:fieldsID="95b584a17cdef5cb750e7b9dc3e57fd3" ns2:_="" ns3:_="">
    <xsd:import namespace="60b25c20-edd2-4088-9491-cfe811479cbe"/>
    <xsd:import namespace="eda5a19e-e0a0-4778-a870-27ca8991793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25c20-edd2-4088-9491-cfe811479c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77e255b-83e1-4e8e-b67e-445f8e4abc9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da5a19e-e0a0-4778-a870-27ca8991793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425cd080-7729-41e0-ae71-1755cf798870}" ma:internalName="TaxCatchAll" ma:showField="CatchAllData" ma:web="eda5a19e-e0a0-4778-a870-27ca8991793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E0E654-148B-41DC-9985-3E4EDEFB2C57}">
  <ds:schemaRefs>
    <ds:schemaRef ds:uri="60b25c20-edd2-4088-9491-cfe811479cbe"/>
    <ds:schemaRef ds:uri="eda5a19e-e0a0-4778-a870-27ca899179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A6AA5D5-051F-4171-B0F4-95E3DFEE8510}">
  <ds:schemaRefs>
    <ds:schemaRef ds:uri="60b25c20-edd2-4088-9491-cfe811479cbe"/>
    <ds:schemaRef ds:uri="eda5a19e-e0a0-4778-a870-27ca899179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E38E02C-C2D5-4A39-83E8-7873835755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5155</Words>
  <Application>Microsoft Office PowerPoint</Application>
  <PresentationFormat>Widescreen</PresentationFormat>
  <Paragraphs>529</Paragraphs>
  <Slides>44</Slides>
  <Notes>42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44</vt:i4>
      </vt:variant>
    </vt:vector>
  </HeadingPairs>
  <TitlesOfParts>
    <vt:vector size="58" baseType="lpstr">
      <vt:lpstr>Calibri</vt:lpstr>
      <vt:lpstr>-apple-system</vt:lpstr>
      <vt:lpstr>Wingdings</vt:lpstr>
      <vt:lpstr>Courier New</vt:lpstr>
      <vt:lpstr>Source Sans Pro</vt:lpstr>
      <vt:lpstr>ArialMT</vt:lpstr>
      <vt:lpstr>Source Sans Pro SemiBold</vt:lpstr>
      <vt:lpstr>Muli</vt:lpstr>
      <vt:lpstr>Arial</vt:lpstr>
      <vt:lpstr>Content Slides</vt:lpstr>
      <vt:lpstr>Title/Divider Slides</vt:lpstr>
      <vt:lpstr>Closing Slide</vt:lpstr>
      <vt:lpstr>3_Custom Design</vt:lpstr>
      <vt:lpstr>13_Custom Design</vt:lpstr>
      <vt:lpstr>Core Measures updates</vt:lpstr>
      <vt:lpstr>Content covered</vt:lpstr>
      <vt:lpstr>Q-Apps® Re-platform</vt:lpstr>
      <vt:lpstr>Sepsis</vt:lpstr>
      <vt:lpstr>Intro to Data Dictionary</vt:lpstr>
      <vt:lpstr>Crystalloid Fluids</vt:lpstr>
      <vt:lpstr>Directive for Comfort or Palliative Care</vt:lpstr>
      <vt:lpstr>Discharge Time</vt:lpstr>
      <vt:lpstr>Septic Shock or Severe Sepsis Presentation Time</vt:lpstr>
      <vt:lpstr>COVID-19 or Coronavirus</vt:lpstr>
      <vt:lpstr>Stroke</vt:lpstr>
      <vt:lpstr>Failed Attempt at Thrombectomy CSTK-08, 11, 12</vt:lpstr>
      <vt:lpstr>PowerPoint Presentation</vt:lpstr>
      <vt:lpstr>Psych</vt:lpstr>
      <vt:lpstr>Psych Measure Reporting Changes</vt:lpstr>
      <vt:lpstr>Metabolic Screening</vt:lpstr>
      <vt:lpstr>Discharge Disposition</vt:lpstr>
      <vt:lpstr>Number Antipsych Meds at Discharge</vt:lpstr>
      <vt:lpstr>Perinatal Care</vt:lpstr>
      <vt:lpstr>PC Initial Patient Population</vt:lpstr>
      <vt:lpstr>PC Measure Reporting Changes</vt:lpstr>
      <vt:lpstr>PC-05 Data Element: Birth Weight</vt:lpstr>
      <vt:lpstr>Outpatient Prospective Payment System (OPPS) </vt:lpstr>
      <vt:lpstr>OPPS Final Rule </vt:lpstr>
      <vt:lpstr>OPPS Final Rule</vt:lpstr>
      <vt:lpstr>OPPS Final Rule</vt:lpstr>
      <vt:lpstr>OPPS Final Rule</vt:lpstr>
      <vt:lpstr>Inpatient Prospective Payment System (IPPS) </vt:lpstr>
      <vt:lpstr>IPPS Final Rule </vt:lpstr>
      <vt:lpstr>IPPS Final Rule</vt:lpstr>
      <vt:lpstr>IPPS Final Rule</vt:lpstr>
      <vt:lpstr>IPPS Final Rule</vt:lpstr>
      <vt:lpstr>Inpatient Psychiatric Facility  Prospective Payment System (IPPS) </vt:lpstr>
      <vt:lpstr>IPF PPS Final Rule </vt:lpstr>
      <vt:lpstr>IPF PPS Final Rule </vt:lpstr>
      <vt:lpstr>IPF PPS Final Rule </vt:lpstr>
      <vt:lpstr>IPF PPS Final Rule </vt:lpstr>
      <vt:lpstr>IPF PPS Final Rule Summary</vt:lpstr>
      <vt:lpstr>Updates and Deadlines</vt:lpstr>
      <vt:lpstr>Q-Centrix (Q-Apps) Lock Dates</vt:lpstr>
      <vt:lpstr>CMS Submission Deadlines</vt:lpstr>
      <vt:lpstr>TJC DDSP Submission Deadline CY 2024</vt:lpstr>
      <vt:lpstr>Q-Centrix  Clinical Data  With a Purpose®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Knezevich</dc:creator>
  <cp:lastModifiedBy>Chris Guetthoff</cp:lastModifiedBy>
  <cp:revision>6</cp:revision>
  <dcterms:created xsi:type="dcterms:W3CDTF">2021-03-16T21:46:26Z</dcterms:created>
  <dcterms:modified xsi:type="dcterms:W3CDTF">2023-12-28T17:36:24Z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0x0101007DEF0002570CEB46B306E281A2140703</vt:lpwstr>
  </property>
  <property fmtid="{D5CDD505-2E9C-101B-9397-08002B2CF9AE}" pid="3" name="MediaServiceImageTags">
    <vt:lpwstr/>
  </property>
</Properties>
</file>